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89" r:id="rId7"/>
    <p:sldId id="262" r:id="rId8"/>
    <p:sldId id="263" r:id="rId9"/>
    <p:sldId id="264" r:id="rId10"/>
    <p:sldId id="265" r:id="rId11"/>
    <p:sldId id="267" r:id="rId12"/>
    <p:sldId id="297" r:id="rId13"/>
    <p:sldId id="299" r:id="rId14"/>
    <p:sldId id="279" r:id="rId15"/>
    <p:sldId id="298" r:id="rId16"/>
    <p:sldId id="275" r:id="rId17"/>
    <p:sldId id="292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7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2F064-BB66-4B13-AAD5-5972ECA900C0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0B6E3-D3FA-4C4F-BDFE-4E7507CC53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0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827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86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97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456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91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40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09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403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1AC378-1965-4C93-A3EB-8E20A49CB6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898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218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56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98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062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131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5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4CEC-105C-4A6A-9456-DBE647A13BE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41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92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466AE-450A-4EC9-B6BD-E1BA029D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0B922F-1346-4BD7-82D6-AF9B828BA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F0544-54BC-49D2-9883-9D39115A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0A93F-F755-45EB-A6D5-3060B47C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8F904-AAD8-4756-8D3C-826A00B9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9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4CA85-115A-429F-ABB4-8E03D3C8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D0301A-D5AC-4DF1-8AA0-5C415F1A5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16367-EFF7-4F00-89AD-4B98D157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169C8-56AE-4BAD-972C-A968CEC3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BAB97-E818-4FDA-86AF-53BE71C0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7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0C5469-41BA-47BC-8DE2-7360FEDAA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AE299-3578-4915-AF19-1112AD894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906839-21BD-49E6-9385-38C9A04A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902CA8-402C-42E0-937A-36E2A77C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5F107-9720-4D11-BAF9-C924EBAE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8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4344" y="-10757"/>
            <a:ext cx="12206344" cy="6893662"/>
            <a:chOff x="-10758" y="-10757"/>
            <a:chExt cx="9154758" cy="6893662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1" t="15092" r="13953" b="23868"/>
            <a:stretch/>
          </p:blipFill>
          <p:spPr>
            <a:xfrm>
              <a:off x="-10758" y="0"/>
              <a:ext cx="9154758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0" y="-10757"/>
              <a:ext cx="9144000" cy="6893662"/>
            </a:xfrm>
            <a:prstGeom prst="rect">
              <a:avLst/>
            </a:prstGeom>
            <a:solidFill>
              <a:srgbClr val="FFFFFF">
                <a:alpha val="9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64" t="4996" r="43097" b="33964"/>
          <a:stretch/>
        </p:blipFill>
        <p:spPr>
          <a:xfrm>
            <a:off x="2534960" y="-35663"/>
            <a:ext cx="9657041" cy="6893663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-1" y="3143551"/>
            <a:ext cx="7071360" cy="46721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0" y="1308825"/>
            <a:ext cx="7071360" cy="172007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200">
                <a:solidFill>
                  <a:srgbClr val="071F65"/>
                </a:solidFill>
                <a:effectLst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</p:spTree>
    <p:extLst>
      <p:ext uri="{BB962C8B-B14F-4D97-AF65-F5344CB8AC3E}">
        <p14:creationId xmlns:p14="http://schemas.microsoft.com/office/powerpoint/2010/main" val="2685540281"/>
      </p:ext>
    </p:extLst>
  </p:cSld>
  <p:clrMapOvr>
    <a:masterClrMapping/>
  </p:clrMapOvr>
  <p:transition spd="slow" advClick="0" advTm="0">
    <p:wipe/>
  </p:transition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0259040"/>
      </p:ext>
    </p:extLst>
  </p:cSld>
  <p:clrMapOvr>
    <a:masterClrMapping/>
  </p:clrMapOvr>
  <p:transition spd="slow" advClick="0" advTm="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26955" y="205441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rgbClr val="071F65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 hasCustomPrompt="1"/>
          </p:nvPr>
        </p:nvSpPr>
        <p:spPr>
          <a:xfrm>
            <a:off x="3827342" y="3346701"/>
            <a:ext cx="4643665" cy="450746"/>
          </a:xfrm>
          <a:custGeom>
            <a:avLst/>
            <a:gdLst>
              <a:gd name="connsiteX0" fmla="*/ 0 w 3482749"/>
              <a:gd name="connsiteY0" fmla="*/ 0 h 450746"/>
              <a:gd name="connsiteX1" fmla="*/ 3095474 w 3482749"/>
              <a:gd name="connsiteY1" fmla="*/ 10691 h 450746"/>
              <a:gd name="connsiteX2" fmla="*/ 3482749 w 3482749"/>
              <a:gd name="connsiteY2" fmla="*/ 450746 h 450746"/>
              <a:gd name="connsiteX3" fmla="*/ 402616 w 3482749"/>
              <a:gd name="connsiteY3" fmla="*/ 440057 h 45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2749" h="450746">
                <a:moveTo>
                  <a:pt x="0" y="0"/>
                </a:moveTo>
                <a:lnTo>
                  <a:pt x="3095474" y="10691"/>
                </a:lnTo>
                <a:lnTo>
                  <a:pt x="3482749" y="450746"/>
                </a:lnTo>
                <a:lnTo>
                  <a:pt x="402616" y="44005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1" y="142875"/>
            <a:ext cx="705529" cy="70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98377"/>
      </p:ext>
    </p:extLst>
  </p:cSld>
  <p:clrMapOvr>
    <a:masterClrMapping/>
  </p:clrMapOvr>
  <p:transition spd="slow" advClick="0" advTm="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3" y="1244601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255662"/>
      </p:ext>
    </p:extLst>
  </p:cSld>
  <p:clrMapOvr>
    <a:masterClrMapping/>
  </p:clrMapOvr>
  <p:transition spd="slow" advClick="0" advTm="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6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6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548596"/>
      </p:ext>
    </p:extLst>
  </p:cSld>
  <p:clrMapOvr>
    <a:masterClrMapping/>
  </p:clrMapOvr>
  <p:transition spd="slow" advClick="0" advTm="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5282278"/>
      </p:ext>
    </p:extLst>
  </p:cSld>
  <p:clrMapOvr>
    <a:masterClrMapping/>
  </p:clrMapOvr>
  <p:transition spd="slow" advClick="0" advTm="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721023"/>
      </p:ext>
    </p:extLst>
  </p:cSld>
  <p:clrMapOvr>
    <a:masterClrMapping/>
  </p:clrMapOvr>
  <p:transition spd="slow" advClick="0" advTm="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16595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55554-98A9-4B46-A425-37FCFFC1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41D23F-507E-47AB-86CB-D8B3450B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42EE5-3FD0-45B6-90D9-A9B88D93C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A2635-A3CF-4C8A-9820-CFC0385D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D5CF9-4AA4-44C4-B638-2CFCC3A0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872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7949038"/>
      </p:ext>
    </p:extLst>
  </p:cSld>
  <p:clrMapOvr>
    <a:masterClrMapping/>
  </p:clrMapOvr>
  <p:transition spd="slow" advClick="0" advTm="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4351"/>
      </p:ext>
    </p:extLst>
  </p:cSld>
  <p:clrMapOvr>
    <a:masterClrMapping/>
  </p:clrMapOvr>
  <p:transition spd="slow" advClick="0" advTm="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A680B-B80A-2545-AB30-B9870FE9052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043620"/>
      </p:ext>
    </p:extLst>
  </p:cSld>
  <p:clrMapOvr>
    <a:masterClrMapping/>
  </p:clrMapOvr>
  <p:transition spd="slow" advClick="0" advTm="0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8668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 userDrawn="1"/>
        </p:nvSpPr>
        <p:spPr>
          <a:xfrm rot="16200000">
            <a:off x="7443541" y="-448660"/>
            <a:ext cx="2291737" cy="7194558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" name="梯形 2"/>
          <p:cNvSpPr/>
          <p:nvPr userDrawn="1"/>
        </p:nvSpPr>
        <p:spPr>
          <a:xfrm rot="5400000">
            <a:off x="1336590" y="641754"/>
            <a:ext cx="2344067" cy="4997443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34975241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10F8A-9CEF-4A40-85F0-2ECA3E04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E0DA9C-398C-427C-BA36-D253E5C2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F3D7E-FE02-439D-B48D-B92F4B18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67973C-DC9B-441E-B259-F655A6D1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306EB9-5EA1-47DF-A9CF-532909C4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5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4C7BF-8C30-4694-B01E-DEBDF674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F218D-7427-4B59-A574-A2DD1E5D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2E914E-1691-4B8B-8145-3C2409637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1D52A3-E0D7-43A7-93E1-BCAEA1F1A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4A3F11-E02B-442C-A210-708309344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B60EA9-E217-4DD7-BE4B-6587D6DA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18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E83DF-4CB5-4F00-9EE0-724CBAFF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F974B3-6394-43F5-9A6C-8C655DE69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317AA0-B1D8-4A92-A5C5-91B54512A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2C1051-2209-4037-8BB8-610CD4E2C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F777EC-D935-42FE-BB29-4ECF8B7B3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979615-7BAA-4526-96D2-B49A407C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754B9B-13EC-4CB2-834B-67D847BA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24A01C-F9EA-474B-B2DF-0B2141B0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47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06A7A-15C8-48E3-9F05-926B3817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1C63EC-AD51-4C91-B3F4-D84433007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2DDBB5-8A07-449D-81E8-7997DD6C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56BDA0-BCE9-4A65-8DC2-26A72053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8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3B2A88-44EE-45B5-AC06-CCFF64CD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2D0C82-B698-44E9-827A-2A9A0180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9B1B8-AF7A-426F-85AB-96DDC6D7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30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75E26-630B-4C95-9D45-20222B2A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62056F-30D4-4622-BF3C-AE959EE3F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184BA9-9001-4F4E-A2CA-82A4C9740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4D8D49-256F-448C-894B-036A939E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9CFF38-6EB6-4E77-A487-52FD03F2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477FCC-407E-4B7B-9842-BADAAA8B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8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0F060-2904-4FAB-8E61-EB6B72C5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D0A9D8-A7C8-428D-BB64-DC5FB0CBF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78A380-CA4F-48BA-87C4-BC059ED18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70B2FA-F15E-4B10-8722-B19FEE14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8EBFAB-86BC-4DBD-B6CE-51F8DC9B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D28EAC-2CAA-43CC-A938-FCAECE73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64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52BE5A-4DEC-4E37-BB48-5327E1C2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5396AA-8F64-4383-A946-37F6B2365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26CDF5-7491-4BDF-B7B4-BEACCEA5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D7330-90AF-4A66-97D1-EE8844926D93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5253BB-2BEF-41DF-A596-D879F957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14681E-354B-4C08-BD34-E6BB2746B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0723B-C176-49FE-8A96-45AB6B018E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85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STATE COLLEGE UNIVERSITY</a:t>
            </a:r>
            <a:endParaRPr kumimoji="1" lang="zh-CN" alt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A680B-B80A-2545-AB30-B9870FE9052E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58799" y="1155708"/>
            <a:ext cx="11056060" cy="5329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1" y="142875"/>
            <a:ext cx="705529" cy="70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 advClick="0" advTm="0">
    <p:wip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88" indent="-357188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1609725"/>
            <a:ext cx="12192002" cy="4243803"/>
            <a:chOff x="-1" y="1609725"/>
            <a:chExt cx="12192002" cy="424380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0800000">
              <a:off x="-1" y="5218330"/>
              <a:ext cx="12192001" cy="635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" y="1609725"/>
              <a:ext cx="12192000" cy="36093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463821" y="6264095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020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年</a:t>
            </a:r>
            <a:r>
              <a:rPr kumimoji="1" lang="en-US" altLang="zh-CN" sz="1600" noProof="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6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月</a:t>
            </a:r>
            <a:r>
              <a:rPr kumimoji="1" lang="en-US" altLang="zh-CN" sz="16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20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日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5948" y="4377298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noProof="0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成员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：</a:t>
            </a:r>
            <a:r>
              <a:rPr kumimoji="1" lang="zh-CN" altLang="en-US" b="1" noProof="0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白小宇，付浩，</a:t>
            </a:r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郑建宙，林雯静，方胜强，郑文鸿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74494" y="2481816"/>
            <a:ext cx="8233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zh-CN" altLang="en-US" sz="4000" b="1" dirty="0">
                <a:solidFill>
                  <a:srgbClr val="071F65"/>
                </a:solidFill>
                <a:latin typeface="微软雅黑"/>
                <a:ea typeface="微软雅黑"/>
              </a:rPr>
              <a:t>电商小帮手</a:t>
            </a:r>
            <a:r>
              <a:rPr lang="en-US" altLang="zh-CN" sz="4000" b="1" dirty="0">
                <a:solidFill>
                  <a:srgbClr val="071F65"/>
                </a:solidFill>
                <a:latin typeface="微软雅黑"/>
                <a:ea typeface="微软雅黑"/>
              </a:rPr>
              <a:t>-</a:t>
            </a:r>
            <a:r>
              <a:rPr lang="zh-CN" altLang="en-US" sz="4000" b="1" dirty="0">
                <a:solidFill>
                  <a:srgbClr val="071F65"/>
                </a:solidFill>
                <a:latin typeface="微软雅黑"/>
                <a:ea typeface="微软雅黑"/>
              </a:rPr>
              <a:t>小递精灵 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3285948" y="3759598"/>
            <a:ext cx="6709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222_The Daw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03135" y="-1151965"/>
            <a:ext cx="6096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DD024A-2DDF-4C16-8D8B-1AF9BA9E8D1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735"/>
            <a:ext cx="3864341" cy="1530279"/>
          </a:xfrm>
          <a:prstGeom prst="rect">
            <a:avLst/>
          </a:prstGeom>
        </p:spPr>
      </p:pic>
      <p:sp>
        <p:nvSpPr>
          <p:cNvPr id="15" name="星形: 十角 14">
            <a:extLst>
              <a:ext uri="{FF2B5EF4-FFF2-40B4-BE49-F238E27FC236}">
                <a16:creationId xmlns:a16="http://schemas.microsoft.com/office/drawing/2014/main" id="{525E66D2-29A3-45C7-A83C-C2B16195914A}"/>
              </a:ext>
            </a:extLst>
          </p:cNvPr>
          <p:cNvSpPr/>
          <p:nvPr/>
        </p:nvSpPr>
        <p:spPr>
          <a:xfrm>
            <a:off x="1278489" y="2316080"/>
            <a:ext cx="1402672" cy="1448590"/>
          </a:xfrm>
          <a:prstGeom prst="star10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星形: 七角 3">
            <a:extLst>
              <a:ext uri="{FF2B5EF4-FFF2-40B4-BE49-F238E27FC236}">
                <a16:creationId xmlns:a16="http://schemas.microsoft.com/office/drawing/2014/main" id="{8807B2A8-C60E-4646-8069-E9929F7C58B9}"/>
              </a:ext>
            </a:extLst>
          </p:cNvPr>
          <p:cNvSpPr/>
          <p:nvPr/>
        </p:nvSpPr>
        <p:spPr>
          <a:xfrm>
            <a:off x="1649338" y="2769165"/>
            <a:ext cx="678817" cy="659835"/>
          </a:xfrm>
          <a:prstGeom prst="star7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64803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/>
      <p:bldP spid="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9078" y="1779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过渡页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9078" y="2556163"/>
            <a:ext cx="114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8240" y="271776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noProof="0" dirty="0">
                <a:solidFill>
                  <a:srgbClr val="FFFFFF"/>
                </a:solidFill>
                <a:latin typeface="微软雅黑"/>
                <a:ea typeface="微软雅黑"/>
              </a:rPr>
              <a:t>关键技术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FB155D4-6AAE-4ECB-B6F3-42978B54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F"/>
              </a:clrFrom>
              <a:clrTo>
                <a:srgbClr val="F5F5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23" y="1797959"/>
            <a:ext cx="1746000" cy="172544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E795186-68AA-4035-A98E-A49B65E8D546}"/>
              </a:ext>
            </a:extLst>
          </p:cNvPr>
          <p:cNvSpPr/>
          <p:nvPr/>
        </p:nvSpPr>
        <p:spPr>
          <a:xfrm>
            <a:off x="9300295" y="2717761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3-1 C# </a:t>
            </a:r>
            <a:r>
              <a:rPr kumimoji="1"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W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inform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D72E3E-9F2C-47D5-8D4C-47F8538D605C}"/>
              </a:ext>
            </a:extLst>
          </p:cNvPr>
          <p:cNvSpPr/>
          <p:nvPr/>
        </p:nvSpPr>
        <p:spPr>
          <a:xfrm>
            <a:off x="9300295" y="3133259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3-2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数据库技术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06906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71F65"/>
                </a:solidFill>
              </a:rPr>
              <a:t>3-1 </a:t>
            </a:r>
            <a:r>
              <a:rPr lang="en-US" altLang="zh-CN" dirty="0"/>
              <a:t>C#</a:t>
            </a:r>
            <a:r>
              <a:rPr lang="zh-CN" altLang="en-US" dirty="0"/>
              <a:t> </a:t>
            </a:r>
            <a:r>
              <a:rPr lang="en-US" altLang="zh-CN" dirty="0"/>
              <a:t>Winform</a:t>
            </a:r>
            <a:endParaRPr lang="zh-CN" altLang="en-US" dirty="0">
              <a:solidFill>
                <a:srgbClr val="071F65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A6B3A6D-16DC-4EE3-AE8F-3A4AC8458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77E6BF5-D20B-41F2-9D42-172FB98E6F4A}"/>
              </a:ext>
            </a:extLst>
          </p:cNvPr>
          <p:cNvSpPr/>
          <p:nvPr/>
        </p:nvSpPr>
        <p:spPr>
          <a:xfrm>
            <a:off x="704295" y="1344435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PingFang SC"/>
              </a:rPr>
              <a:t>①</a:t>
            </a:r>
            <a:r>
              <a:rPr lang="en-US" altLang="zh-CN" dirty="0" err="1"/>
              <a:t>winform</a:t>
            </a:r>
            <a:r>
              <a:rPr lang="zh-CN" altLang="en-US" dirty="0"/>
              <a:t>虽然目前已不再是主流的开发技术， 但对于小型的需求，仍不失为一个不错的选择，尤其是对于小型单机办公型应用程序，其界面的友好性，及相关控件操作的简易性，很适合开发小型的桌面应用程序。</a:t>
            </a:r>
            <a:endParaRPr lang="en-US" altLang="zh-CN" b="1" dirty="0">
              <a:solidFill>
                <a:srgbClr val="404040"/>
              </a:solidFill>
              <a:latin typeface="PingFang SC"/>
            </a:endParaRPr>
          </a:p>
          <a:p>
            <a:r>
              <a:rPr lang="zh-CN" altLang="en-US" b="1" dirty="0">
                <a:solidFill>
                  <a:srgbClr val="404040"/>
                </a:solidFill>
                <a:latin typeface="PingFang SC"/>
              </a:rPr>
              <a:t>②</a:t>
            </a:r>
            <a:r>
              <a:rPr lang="zh-CN" altLang="en-US" dirty="0"/>
              <a:t>闪屏现象解决方案。由于在窗体中加入大量图片，以及绘图等操作，在程序启动或加载某个界面时出现屏幕闪烁的问题。为了解决这种现象，可以在窗体构造函数中加入一些代码，以解决闪屏现象。</a:t>
            </a:r>
            <a:endParaRPr lang="en-US" altLang="zh-CN" b="1" dirty="0">
              <a:solidFill>
                <a:srgbClr val="404040"/>
              </a:solidFill>
              <a:latin typeface="PingFang SC"/>
            </a:endParaRPr>
          </a:p>
          <a:p>
            <a:r>
              <a:rPr lang="zh-CN" altLang="en-US" b="1" dirty="0">
                <a:solidFill>
                  <a:srgbClr val="404040"/>
                </a:solidFill>
                <a:latin typeface="PingFang SC"/>
              </a:rPr>
              <a:t>③</a:t>
            </a:r>
            <a:r>
              <a:rPr lang="zh-CN" altLang="en-US" dirty="0"/>
              <a:t>窗体容器</a:t>
            </a:r>
            <a:r>
              <a:rPr lang="en-US" altLang="zh-CN" dirty="0"/>
              <a:t>panel</a:t>
            </a:r>
            <a:r>
              <a:rPr lang="zh-CN" altLang="en-US" dirty="0"/>
              <a:t>的使用， 即如果需要对窗体背景图片进行分割，可以利用容器控件进行适当的操作。</a:t>
            </a:r>
            <a:endParaRPr lang="en-US" altLang="zh-CN" b="1" dirty="0">
              <a:solidFill>
                <a:srgbClr val="404040"/>
              </a:solidFill>
              <a:latin typeface="PingFang SC"/>
            </a:endParaRPr>
          </a:p>
          <a:p>
            <a:r>
              <a:rPr lang="zh-CN" altLang="en-US" b="1" dirty="0">
                <a:solidFill>
                  <a:srgbClr val="404040"/>
                </a:solidFill>
                <a:latin typeface="PingFang SC"/>
              </a:rPr>
              <a:t>④</a:t>
            </a:r>
            <a:r>
              <a:rPr lang="zh-CN" altLang="en-US" dirty="0"/>
              <a:t>基本控件的使用，如</a:t>
            </a:r>
            <a:r>
              <a:rPr lang="en-US" altLang="zh-CN" dirty="0" err="1"/>
              <a:t>control,label,textbox</a:t>
            </a:r>
            <a:r>
              <a:rPr lang="zh-CN" altLang="en-US" dirty="0"/>
              <a:t>等等。</a:t>
            </a:r>
            <a:endParaRPr lang="en-US" altLang="zh-CN" b="1" dirty="0">
              <a:solidFill>
                <a:srgbClr val="404040"/>
              </a:solidFill>
              <a:latin typeface="PingFang SC"/>
            </a:endParaRPr>
          </a:p>
          <a:p>
            <a:r>
              <a:rPr lang="zh-CN" altLang="en-US" b="1" dirty="0">
                <a:solidFill>
                  <a:srgbClr val="404040"/>
                </a:solidFill>
                <a:latin typeface="PingFang SC"/>
              </a:rPr>
              <a:t>⑤</a:t>
            </a:r>
            <a:r>
              <a:rPr lang="en-US" altLang="zh-CN" dirty="0" err="1"/>
              <a:t>datagridview</a:t>
            </a:r>
            <a:r>
              <a:rPr lang="zh-CN" altLang="en-US" dirty="0"/>
              <a:t>控件的使用。对于数据显示，</a:t>
            </a:r>
            <a:r>
              <a:rPr lang="en-US" altLang="zh-CN" dirty="0" err="1"/>
              <a:t>datagridview</a:t>
            </a:r>
            <a:r>
              <a:rPr lang="zh-CN" altLang="en-US" dirty="0"/>
              <a:t>及</a:t>
            </a:r>
            <a:r>
              <a:rPr lang="en-US" altLang="zh-CN" dirty="0" err="1"/>
              <a:t>listview</a:t>
            </a:r>
            <a:r>
              <a:rPr lang="zh-CN" altLang="en-US" dirty="0"/>
              <a:t>可以做为基本的显示控件，且可以通过调整相关的属性，如控件头部隐藏，边框隐藏，填充窗体的方式等进行简单的格式调整，但对于合并单元格等操作，但一般需要进行绘图等复杂操作，相应的代码较为复杂。</a:t>
            </a:r>
          </a:p>
          <a:p>
            <a:r>
              <a:rPr lang="zh-CN" altLang="en-US" dirty="0"/>
              <a:t>　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B20828-B79E-42DA-B94F-752AC41A6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295" y="1626714"/>
            <a:ext cx="5204911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4594"/>
      </p:ext>
    </p:extLst>
  </p:cSld>
  <p:clrMapOvr>
    <a:masterClrMapping/>
  </p:clrMapOvr>
  <p:transition spd="slow" advClick="0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71F65"/>
                </a:solidFill>
              </a:rPr>
              <a:t>3-2 </a:t>
            </a:r>
            <a:r>
              <a:rPr lang="zh-CN" altLang="en-US" dirty="0">
                <a:solidFill>
                  <a:srgbClr val="071F65"/>
                </a:solidFill>
              </a:rPr>
              <a:t>数据库技术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A6B3A6D-16DC-4EE3-AE8F-3A4AC8458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77E6BF5-D20B-41F2-9D42-172FB98E6F4A}"/>
              </a:ext>
            </a:extLst>
          </p:cNvPr>
          <p:cNvSpPr/>
          <p:nvPr/>
        </p:nvSpPr>
        <p:spPr>
          <a:xfrm>
            <a:off x="572586" y="30596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数据库主要存储用户登陆账号密码信息，以及打单的保存，和历史单据的查询。　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1F573B-CE14-4771-9150-628107667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00" y="1643062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29111"/>
      </p:ext>
    </p:extLst>
  </p:cSld>
  <p:clrMapOvr>
    <a:masterClrMapping/>
  </p:clrMapOvr>
  <p:transition spd="slow" advClick="0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9078" y="1779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过渡页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9078" y="2556163"/>
            <a:ext cx="114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Part</a:t>
            </a:r>
            <a:r>
              <a:rPr lang="en-US" altLang="zh-CN" sz="7200" b="1" dirty="0">
                <a:solidFill>
                  <a:srgbClr val="FFFFFF"/>
                </a:solidFill>
                <a:latin typeface="Arial"/>
                <a:ea typeface="微软雅黑"/>
              </a:rPr>
              <a:t>4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67980" y="2740828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noProof="0" dirty="0">
                <a:solidFill>
                  <a:srgbClr val="FFFFFF"/>
                </a:solidFill>
                <a:latin typeface="微软雅黑"/>
                <a:ea typeface="微软雅黑"/>
              </a:rPr>
              <a:t>技术创新点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70E4D4-A3D7-40D3-B371-DF851B17F1D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F"/>
              </a:clrFrom>
              <a:clrTo>
                <a:srgbClr val="F5F5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23" y="1797959"/>
            <a:ext cx="1746000" cy="17254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46B29A5-0CE3-4965-9458-7D5C0E1234C7}"/>
              </a:ext>
            </a:extLst>
          </p:cNvPr>
          <p:cNvSpPr/>
          <p:nvPr/>
        </p:nvSpPr>
        <p:spPr>
          <a:xfrm>
            <a:off x="9561252" y="2987049"/>
            <a:ext cx="17700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4-1 </a:t>
            </a:r>
            <a:r>
              <a:rPr kumimoji="1" lang="zh-CN" altLang="en-US" sz="1600" dirty="0">
                <a:solidFill>
                  <a:srgbClr val="FFFFFF"/>
                </a:solidFill>
                <a:latin typeface="Arial"/>
                <a:ea typeface="微软雅黑"/>
              </a:rPr>
              <a:t>语音识别技术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36313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71F65"/>
                </a:solidFill>
              </a:rPr>
              <a:t>4-1 </a:t>
            </a:r>
            <a:r>
              <a:rPr lang="zh-CN" altLang="en-US" dirty="0">
                <a:solidFill>
                  <a:srgbClr val="071F65"/>
                </a:solidFill>
              </a:rPr>
              <a:t>语音识别技术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A6B3A6D-16DC-4EE3-AE8F-3A4AC8458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C12C3A-B724-4EF7-9131-D5DB9F358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4" y="1727200"/>
            <a:ext cx="6350000" cy="3403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89A8A1-157F-4537-B907-08ED56D39103}"/>
              </a:ext>
            </a:extLst>
          </p:cNvPr>
          <p:cNvSpPr/>
          <p:nvPr/>
        </p:nvSpPr>
        <p:spPr>
          <a:xfrm>
            <a:off x="86586" y="2417917"/>
            <a:ext cx="5328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BlinkMacSystemFont"/>
              </a:rPr>
              <a:t>摆脱生僻字和拼音障碍，使用语音输入。略带口音的普通话、四川话方言均可有效识别，并可根据句意自动纠错、自动断句添加标点，让输入（输入寄件人收件人信息）更快捷，可以更加快速的打单。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663121"/>
      </p:ext>
    </p:extLst>
  </p:cSld>
  <p:clrMapOvr>
    <a:masterClrMapping/>
  </p:clrMapOvr>
  <p:transition spd="slow" advClick="0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9078" y="1779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过渡页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9078" y="2556163"/>
            <a:ext cx="114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Part</a:t>
            </a:r>
            <a:r>
              <a:rPr lang="en-US" altLang="zh-CN" sz="7200" b="1" dirty="0">
                <a:solidFill>
                  <a:srgbClr val="FFFFFF"/>
                </a:solidFill>
                <a:latin typeface="Arial"/>
                <a:ea typeface="微软雅黑"/>
              </a:rPr>
              <a:t>5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67985" y="2744858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FFFFFF"/>
                </a:solidFill>
                <a:latin typeface="微软雅黑"/>
                <a:ea typeface="微软雅黑"/>
              </a:rPr>
              <a:t>市场化分析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68291" y="2987050"/>
            <a:ext cx="17700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/>
                <a:ea typeface="微软雅黑"/>
              </a:rPr>
              <a:t>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-1 </a:t>
            </a:r>
            <a:r>
              <a:rPr lang="en-US" altLang="zh-CN" sz="1600" dirty="0">
                <a:solidFill>
                  <a:srgbClr val="FFFFFF"/>
                </a:solidFill>
                <a:latin typeface="Arial"/>
                <a:ea typeface="微软雅黑"/>
              </a:rPr>
              <a:t>SWOT</a:t>
            </a:r>
            <a:r>
              <a:rPr lang="zh-CN" altLang="en-US" sz="1600" dirty="0">
                <a:solidFill>
                  <a:srgbClr val="FFFFFF"/>
                </a:solidFill>
                <a:latin typeface="Arial"/>
                <a:ea typeface="微软雅黑"/>
              </a:rPr>
              <a:t>分析法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8CAFEB-1FA9-4F20-9B74-8D005C06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F"/>
              </a:clrFrom>
              <a:clrTo>
                <a:srgbClr val="F5F5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23" y="1797959"/>
            <a:ext cx="1746000" cy="17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5796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5-1 SWOT</a:t>
            </a:r>
            <a:r>
              <a:rPr lang="zh-CN" altLang="en-US" dirty="0"/>
              <a:t>分析法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Ellipse 28"/>
          <p:cNvSpPr/>
          <p:nvPr/>
        </p:nvSpPr>
        <p:spPr>
          <a:xfrm>
            <a:off x="6208714" y="1947863"/>
            <a:ext cx="1562100" cy="1562100"/>
          </a:xfrm>
          <a:prstGeom prst="ellipse">
            <a:avLst/>
          </a:prstGeom>
          <a:solidFill>
            <a:srgbClr val="F7F7F7">
              <a:alpha val="80000"/>
            </a:srgbClr>
          </a:solidFill>
          <a:ln w="76200">
            <a:solidFill>
              <a:schemeClr val="bg1">
                <a:lumMod val="50000"/>
              </a:schemeClr>
            </a:solidFill>
          </a:ln>
        </p:spPr>
        <p:txBody>
          <a:bodyPr anchor="ctr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劣势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Freeform 95"/>
          <p:cNvSpPr>
            <a:spLocks/>
          </p:cNvSpPr>
          <p:nvPr/>
        </p:nvSpPr>
        <p:spPr bwMode="auto">
          <a:xfrm>
            <a:off x="7285040" y="1882777"/>
            <a:ext cx="485775" cy="490537"/>
          </a:xfrm>
          <a:custGeom>
            <a:avLst/>
            <a:gdLst>
              <a:gd name="T0" fmla="*/ 2147483646 w 275"/>
              <a:gd name="T1" fmla="*/ 2147483646 h 275"/>
              <a:gd name="T2" fmla="*/ 2147483646 w 275"/>
              <a:gd name="T3" fmla="*/ 2147483646 h 275"/>
              <a:gd name="T4" fmla="*/ 2147483646 w 275"/>
              <a:gd name="T5" fmla="*/ 2147483646 h 275"/>
              <a:gd name="T6" fmla="*/ 2147483646 w 275"/>
              <a:gd name="T7" fmla="*/ 2147483646 h 275"/>
              <a:gd name="T8" fmla="*/ 0 w 275"/>
              <a:gd name="T9" fmla="*/ 2147483646 h 275"/>
              <a:gd name="T10" fmla="*/ 2147483646 w 275"/>
              <a:gd name="T11" fmla="*/ 2147483646 h 275"/>
              <a:gd name="T12" fmla="*/ 2147483646 w 275"/>
              <a:gd name="T13" fmla="*/ 2147483646 h 275"/>
              <a:gd name="T14" fmla="*/ 2147483646 w 275"/>
              <a:gd name="T15" fmla="*/ 2147483646 h 275"/>
              <a:gd name="T16" fmla="*/ 2147483646 w 275"/>
              <a:gd name="T17" fmla="*/ 2147483646 h 275"/>
              <a:gd name="T18" fmla="*/ 2147483646 w 275"/>
              <a:gd name="T19" fmla="*/ 2147483646 h 275"/>
              <a:gd name="T20" fmla="*/ 2147483646 w 275"/>
              <a:gd name="T21" fmla="*/ 2147483646 h 275"/>
              <a:gd name="T22" fmla="*/ 2147483646 w 275"/>
              <a:gd name="T23" fmla="*/ 2147483646 h 275"/>
              <a:gd name="T24" fmla="*/ 2147483646 w 275"/>
              <a:gd name="T25" fmla="*/ 2147483646 h 275"/>
              <a:gd name="T26" fmla="*/ 2147483646 w 275"/>
              <a:gd name="T27" fmla="*/ 2147483646 h 275"/>
              <a:gd name="T28" fmla="*/ 2147483646 w 275"/>
              <a:gd name="T29" fmla="*/ 2147483646 h 275"/>
              <a:gd name="T30" fmla="*/ 2147483646 w 275"/>
              <a:gd name="T31" fmla="*/ 2147483646 h 275"/>
              <a:gd name="T32" fmla="*/ 2147483646 w 275"/>
              <a:gd name="T33" fmla="*/ 2147483646 h 275"/>
              <a:gd name="T34" fmla="*/ 2147483646 w 275"/>
              <a:gd name="T35" fmla="*/ 2147483646 h 275"/>
              <a:gd name="T36" fmla="*/ 2147483646 w 275"/>
              <a:gd name="T37" fmla="*/ 2147483646 h 275"/>
              <a:gd name="T38" fmla="*/ 2147483646 w 275"/>
              <a:gd name="T39" fmla="*/ 0 h 275"/>
              <a:gd name="T40" fmla="*/ 2147483646 w 275"/>
              <a:gd name="T41" fmla="*/ 0 h 275"/>
              <a:gd name="T42" fmla="*/ 2147483646 w 275"/>
              <a:gd name="T43" fmla="*/ 2147483646 h 275"/>
              <a:gd name="T44" fmla="*/ 2147483646 w 275"/>
              <a:gd name="T45" fmla="*/ 2147483646 h 275"/>
              <a:gd name="T46" fmla="*/ 2147483646 w 275"/>
              <a:gd name="T47" fmla="*/ 2147483646 h 275"/>
              <a:gd name="T48" fmla="*/ 2147483646 w 275"/>
              <a:gd name="T49" fmla="*/ 2147483646 h 275"/>
              <a:gd name="T50" fmla="*/ 2147483646 w 275"/>
              <a:gd name="T51" fmla="*/ 2147483646 h 275"/>
              <a:gd name="T52" fmla="*/ 2147483646 w 275"/>
              <a:gd name="T53" fmla="*/ 2147483646 h 275"/>
              <a:gd name="T54" fmla="*/ 2147483646 w 275"/>
              <a:gd name="T55" fmla="*/ 2147483646 h 275"/>
              <a:gd name="T56" fmla="*/ 2147483646 w 275"/>
              <a:gd name="T57" fmla="*/ 2147483646 h 275"/>
              <a:gd name="T58" fmla="*/ 2147483646 w 275"/>
              <a:gd name="T59" fmla="*/ 2147483646 h 275"/>
              <a:gd name="T60" fmla="*/ 2147483646 w 275"/>
              <a:gd name="T61" fmla="*/ 2147483646 h 275"/>
              <a:gd name="T62" fmla="*/ 2147483646 w 275"/>
              <a:gd name="T63" fmla="*/ 2147483646 h 275"/>
              <a:gd name="T64" fmla="*/ 2147483646 w 275"/>
              <a:gd name="T65" fmla="*/ 2147483646 h 275"/>
              <a:gd name="T66" fmla="*/ 2147483646 w 275"/>
              <a:gd name="T67" fmla="*/ 2147483646 h 275"/>
              <a:gd name="T68" fmla="*/ 2147483646 w 275"/>
              <a:gd name="T69" fmla="*/ 2147483646 h 275"/>
              <a:gd name="T70" fmla="*/ 2147483646 w 275"/>
              <a:gd name="T71" fmla="*/ 2147483646 h 275"/>
              <a:gd name="T72" fmla="*/ 2147483646 w 275"/>
              <a:gd name="T73" fmla="*/ 2147483646 h 275"/>
              <a:gd name="T74" fmla="*/ 2147483646 w 275"/>
              <a:gd name="T75" fmla="*/ 2147483646 h 275"/>
              <a:gd name="T76" fmla="*/ 2147483646 w 275"/>
              <a:gd name="T77" fmla="*/ 2147483646 h 275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75"/>
              <a:gd name="T118" fmla="*/ 0 h 275"/>
              <a:gd name="T119" fmla="*/ 275 w 275"/>
              <a:gd name="T120" fmla="*/ 275 h 275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75" h="275">
                <a:moveTo>
                  <a:pt x="117" y="275"/>
                </a:moveTo>
                <a:lnTo>
                  <a:pt x="117" y="275"/>
                </a:lnTo>
                <a:lnTo>
                  <a:pt x="96" y="274"/>
                </a:lnTo>
                <a:lnTo>
                  <a:pt x="77" y="271"/>
                </a:lnTo>
                <a:lnTo>
                  <a:pt x="60" y="267"/>
                </a:lnTo>
                <a:lnTo>
                  <a:pt x="45" y="262"/>
                </a:lnTo>
                <a:lnTo>
                  <a:pt x="32" y="257"/>
                </a:lnTo>
                <a:lnTo>
                  <a:pt x="24" y="252"/>
                </a:lnTo>
                <a:lnTo>
                  <a:pt x="14" y="247"/>
                </a:lnTo>
                <a:lnTo>
                  <a:pt x="0" y="239"/>
                </a:lnTo>
                <a:lnTo>
                  <a:pt x="16" y="234"/>
                </a:lnTo>
                <a:lnTo>
                  <a:pt x="28" y="229"/>
                </a:lnTo>
                <a:lnTo>
                  <a:pt x="39" y="224"/>
                </a:lnTo>
                <a:lnTo>
                  <a:pt x="32" y="214"/>
                </a:lnTo>
                <a:lnTo>
                  <a:pt x="26" y="206"/>
                </a:lnTo>
                <a:lnTo>
                  <a:pt x="21" y="196"/>
                </a:lnTo>
                <a:lnTo>
                  <a:pt x="16" y="185"/>
                </a:lnTo>
                <a:lnTo>
                  <a:pt x="11" y="172"/>
                </a:lnTo>
                <a:lnTo>
                  <a:pt x="8" y="160"/>
                </a:lnTo>
                <a:lnTo>
                  <a:pt x="7" y="146"/>
                </a:lnTo>
                <a:lnTo>
                  <a:pt x="5" y="133"/>
                </a:lnTo>
                <a:lnTo>
                  <a:pt x="7" y="120"/>
                </a:lnTo>
                <a:lnTo>
                  <a:pt x="8" y="108"/>
                </a:lnTo>
                <a:lnTo>
                  <a:pt x="11" y="94"/>
                </a:lnTo>
                <a:lnTo>
                  <a:pt x="16" y="82"/>
                </a:lnTo>
                <a:lnTo>
                  <a:pt x="21" y="71"/>
                </a:lnTo>
                <a:lnTo>
                  <a:pt x="28" y="59"/>
                </a:lnTo>
                <a:lnTo>
                  <a:pt x="36" y="49"/>
                </a:lnTo>
                <a:lnTo>
                  <a:pt x="44" y="40"/>
                </a:lnTo>
                <a:lnTo>
                  <a:pt x="54" y="30"/>
                </a:lnTo>
                <a:lnTo>
                  <a:pt x="65" y="23"/>
                </a:lnTo>
                <a:lnTo>
                  <a:pt x="76" y="15"/>
                </a:lnTo>
                <a:lnTo>
                  <a:pt x="89" y="9"/>
                </a:lnTo>
                <a:lnTo>
                  <a:pt x="101" y="6"/>
                </a:lnTo>
                <a:lnTo>
                  <a:pt x="113" y="2"/>
                </a:lnTo>
                <a:lnTo>
                  <a:pt x="127" y="0"/>
                </a:lnTo>
                <a:lnTo>
                  <a:pt x="140" y="0"/>
                </a:lnTo>
                <a:lnTo>
                  <a:pt x="150" y="0"/>
                </a:lnTo>
                <a:lnTo>
                  <a:pt x="161" y="1"/>
                </a:lnTo>
                <a:lnTo>
                  <a:pt x="170" y="3"/>
                </a:lnTo>
                <a:lnTo>
                  <a:pt x="180" y="6"/>
                </a:lnTo>
                <a:lnTo>
                  <a:pt x="198" y="12"/>
                </a:lnTo>
                <a:lnTo>
                  <a:pt x="215" y="22"/>
                </a:lnTo>
                <a:lnTo>
                  <a:pt x="230" y="34"/>
                </a:lnTo>
                <a:lnTo>
                  <a:pt x="244" y="48"/>
                </a:lnTo>
                <a:lnTo>
                  <a:pt x="249" y="56"/>
                </a:lnTo>
                <a:lnTo>
                  <a:pt x="255" y="64"/>
                </a:lnTo>
                <a:lnTo>
                  <a:pt x="260" y="74"/>
                </a:lnTo>
                <a:lnTo>
                  <a:pt x="264" y="82"/>
                </a:lnTo>
                <a:lnTo>
                  <a:pt x="269" y="96"/>
                </a:lnTo>
                <a:lnTo>
                  <a:pt x="272" y="109"/>
                </a:lnTo>
                <a:lnTo>
                  <a:pt x="273" y="122"/>
                </a:lnTo>
                <a:lnTo>
                  <a:pt x="275" y="134"/>
                </a:lnTo>
                <a:lnTo>
                  <a:pt x="273" y="148"/>
                </a:lnTo>
                <a:lnTo>
                  <a:pt x="272" y="161"/>
                </a:lnTo>
                <a:lnTo>
                  <a:pt x="269" y="173"/>
                </a:lnTo>
                <a:lnTo>
                  <a:pt x="264" y="185"/>
                </a:lnTo>
                <a:lnTo>
                  <a:pt x="259" y="197"/>
                </a:lnTo>
                <a:lnTo>
                  <a:pt x="252" y="208"/>
                </a:lnTo>
                <a:lnTo>
                  <a:pt x="244" y="218"/>
                </a:lnTo>
                <a:lnTo>
                  <a:pt x="236" y="229"/>
                </a:lnTo>
                <a:lnTo>
                  <a:pt x="226" y="237"/>
                </a:lnTo>
                <a:lnTo>
                  <a:pt x="215" y="245"/>
                </a:lnTo>
                <a:lnTo>
                  <a:pt x="204" y="252"/>
                </a:lnTo>
                <a:lnTo>
                  <a:pt x="192" y="258"/>
                </a:lnTo>
                <a:lnTo>
                  <a:pt x="185" y="260"/>
                </a:lnTo>
                <a:lnTo>
                  <a:pt x="168" y="267"/>
                </a:lnTo>
                <a:lnTo>
                  <a:pt x="152" y="271"/>
                </a:lnTo>
                <a:lnTo>
                  <a:pt x="134" y="274"/>
                </a:lnTo>
                <a:lnTo>
                  <a:pt x="117" y="2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rgbClr val="F7F7F7"/>
            </a:solidFill>
            <a:round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Arial Black"/>
                <a:ea typeface="微软雅黑" panose="020B0503020204020204" pitchFamily="34" charset="-122"/>
                <a:cs typeface="+mn-cs"/>
              </a:rPr>
              <a:t>W</a:t>
            </a:r>
          </a:p>
        </p:txBody>
      </p:sp>
      <p:sp>
        <p:nvSpPr>
          <p:cNvPr id="6" name="Freeform 185"/>
          <p:cNvSpPr>
            <a:spLocks/>
          </p:cNvSpPr>
          <p:nvPr/>
        </p:nvSpPr>
        <p:spPr bwMode="auto">
          <a:xfrm flipH="1">
            <a:off x="7527926" y="2212977"/>
            <a:ext cx="501650" cy="1246187"/>
          </a:xfrm>
          <a:custGeom>
            <a:avLst/>
            <a:gdLst>
              <a:gd name="T0" fmla="*/ 2147483646 w 283"/>
              <a:gd name="T1" fmla="*/ 2147483646 h 702"/>
              <a:gd name="T2" fmla="*/ 2147483646 w 283"/>
              <a:gd name="T3" fmla="*/ 2147483646 h 702"/>
              <a:gd name="T4" fmla="*/ 2147483646 w 283"/>
              <a:gd name="T5" fmla="*/ 2147483646 h 702"/>
              <a:gd name="T6" fmla="*/ 2147483646 w 283"/>
              <a:gd name="T7" fmla="*/ 2147483646 h 702"/>
              <a:gd name="T8" fmla="*/ 2147483646 w 283"/>
              <a:gd name="T9" fmla="*/ 2147483646 h 702"/>
              <a:gd name="T10" fmla="*/ 2147483646 w 283"/>
              <a:gd name="T11" fmla="*/ 2147483646 h 702"/>
              <a:gd name="T12" fmla="*/ 2147483646 w 283"/>
              <a:gd name="T13" fmla="*/ 2147483646 h 702"/>
              <a:gd name="T14" fmla="*/ 2147483646 w 283"/>
              <a:gd name="T15" fmla="*/ 2147483646 h 702"/>
              <a:gd name="T16" fmla="*/ 2147483646 w 283"/>
              <a:gd name="T17" fmla="*/ 2147483646 h 702"/>
              <a:gd name="T18" fmla="*/ 2147483646 w 283"/>
              <a:gd name="T19" fmla="*/ 2147483646 h 702"/>
              <a:gd name="T20" fmla="*/ 2147483646 w 283"/>
              <a:gd name="T21" fmla="*/ 2147483646 h 702"/>
              <a:gd name="T22" fmla="*/ 2147483646 w 283"/>
              <a:gd name="T23" fmla="*/ 2147483646 h 702"/>
              <a:gd name="T24" fmla="*/ 2147483646 w 283"/>
              <a:gd name="T25" fmla="*/ 2147483646 h 702"/>
              <a:gd name="T26" fmla="*/ 2147483646 w 283"/>
              <a:gd name="T27" fmla="*/ 2147483646 h 702"/>
              <a:gd name="T28" fmla="*/ 2147483646 w 283"/>
              <a:gd name="T29" fmla="*/ 2147483646 h 702"/>
              <a:gd name="T30" fmla="*/ 2147483646 w 283"/>
              <a:gd name="T31" fmla="*/ 2147483646 h 702"/>
              <a:gd name="T32" fmla="*/ 2147483646 w 283"/>
              <a:gd name="T33" fmla="*/ 2147483646 h 702"/>
              <a:gd name="T34" fmla="*/ 2147483646 w 283"/>
              <a:gd name="T35" fmla="*/ 0 h 702"/>
              <a:gd name="T36" fmla="*/ 2147483646 w 283"/>
              <a:gd name="T37" fmla="*/ 2147483646 h 702"/>
              <a:gd name="T38" fmla="*/ 2147483646 w 283"/>
              <a:gd name="T39" fmla="*/ 2147483646 h 702"/>
              <a:gd name="T40" fmla="*/ 2147483646 w 283"/>
              <a:gd name="T41" fmla="*/ 2147483646 h 702"/>
              <a:gd name="T42" fmla="*/ 2147483646 w 283"/>
              <a:gd name="T43" fmla="*/ 2147483646 h 702"/>
              <a:gd name="T44" fmla="*/ 2147483646 w 283"/>
              <a:gd name="T45" fmla="*/ 2147483646 h 702"/>
              <a:gd name="T46" fmla="*/ 0 w 283"/>
              <a:gd name="T47" fmla="*/ 2147483646 h 702"/>
              <a:gd name="T48" fmla="*/ 0 w 283"/>
              <a:gd name="T49" fmla="*/ 2147483646 h 702"/>
              <a:gd name="T50" fmla="*/ 2147483646 w 283"/>
              <a:gd name="T51" fmla="*/ 2147483646 h 702"/>
              <a:gd name="T52" fmla="*/ 2147483646 w 283"/>
              <a:gd name="T53" fmla="*/ 2147483646 h 702"/>
              <a:gd name="T54" fmla="*/ 2147483646 w 283"/>
              <a:gd name="T55" fmla="*/ 2147483646 h 702"/>
              <a:gd name="T56" fmla="*/ 2147483646 w 283"/>
              <a:gd name="T57" fmla="*/ 2147483646 h 702"/>
              <a:gd name="T58" fmla="*/ 2147483646 w 283"/>
              <a:gd name="T59" fmla="*/ 2147483646 h 702"/>
              <a:gd name="T60" fmla="*/ 2147483646 w 283"/>
              <a:gd name="T61" fmla="*/ 2147483646 h 702"/>
              <a:gd name="T62" fmla="*/ 2147483646 w 283"/>
              <a:gd name="T63" fmla="*/ 2147483646 h 702"/>
              <a:gd name="T64" fmla="*/ 2147483646 w 283"/>
              <a:gd name="T65" fmla="*/ 2147483646 h 702"/>
              <a:gd name="T66" fmla="*/ 2147483646 w 283"/>
              <a:gd name="T67" fmla="*/ 2147483646 h 702"/>
              <a:gd name="T68" fmla="*/ 2147483646 w 283"/>
              <a:gd name="T69" fmla="*/ 2147483646 h 702"/>
              <a:gd name="T70" fmla="*/ 2147483646 w 283"/>
              <a:gd name="T71" fmla="*/ 2147483646 h 702"/>
              <a:gd name="T72" fmla="*/ 2147483646 w 283"/>
              <a:gd name="T73" fmla="*/ 2147483646 h 702"/>
              <a:gd name="T74" fmla="*/ 2147483646 w 283"/>
              <a:gd name="T75" fmla="*/ 2147483646 h 70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83" h="702">
                <a:moveTo>
                  <a:pt x="283" y="667"/>
                </a:moveTo>
                <a:lnTo>
                  <a:pt x="283" y="667"/>
                </a:lnTo>
                <a:lnTo>
                  <a:pt x="261" y="650"/>
                </a:lnTo>
                <a:lnTo>
                  <a:pt x="242" y="633"/>
                </a:lnTo>
                <a:lnTo>
                  <a:pt x="222" y="613"/>
                </a:lnTo>
                <a:lnTo>
                  <a:pt x="205" y="594"/>
                </a:lnTo>
                <a:lnTo>
                  <a:pt x="188" y="573"/>
                </a:lnTo>
                <a:lnTo>
                  <a:pt x="174" y="551"/>
                </a:lnTo>
                <a:lnTo>
                  <a:pt x="159" y="528"/>
                </a:lnTo>
                <a:lnTo>
                  <a:pt x="147" y="505"/>
                </a:lnTo>
                <a:lnTo>
                  <a:pt x="135" y="480"/>
                </a:lnTo>
                <a:lnTo>
                  <a:pt x="125" y="456"/>
                </a:lnTo>
                <a:lnTo>
                  <a:pt x="118" y="429"/>
                </a:lnTo>
                <a:lnTo>
                  <a:pt x="111" y="403"/>
                </a:lnTo>
                <a:lnTo>
                  <a:pt x="106" y="376"/>
                </a:lnTo>
                <a:lnTo>
                  <a:pt x="102" y="349"/>
                </a:lnTo>
                <a:lnTo>
                  <a:pt x="101" y="320"/>
                </a:lnTo>
                <a:lnTo>
                  <a:pt x="101" y="292"/>
                </a:lnTo>
                <a:lnTo>
                  <a:pt x="102" y="268"/>
                </a:lnTo>
                <a:lnTo>
                  <a:pt x="105" y="243"/>
                </a:lnTo>
                <a:lnTo>
                  <a:pt x="108" y="220"/>
                </a:lnTo>
                <a:lnTo>
                  <a:pt x="114" y="197"/>
                </a:lnTo>
                <a:lnTo>
                  <a:pt x="120" y="174"/>
                </a:lnTo>
                <a:lnTo>
                  <a:pt x="128" y="152"/>
                </a:lnTo>
                <a:lnTo>
                  <a:pt x="136" y="131"/>
                </a:lnTo>
                <a:lnTo>
                  <a:pt x="146" y="110"/>
                </a:lnTo>
                <a:lnTo>
                  <a:pt x="135" y="99"/>
                </a:lnTo>
                <a:lnTo>
                  <a:pt x="127" y="87"/>
                </a:lnTo>
                <a:lnTo>
                  <a:pt x="118" y="74"/>
                </a:lnTo>
                <a:lnTo>
                  <a:pt x="111" y="60"/>
                </a:lnTo>
                <a:lnTo>
                  <a:pt x="106" y="46"/>
                </a:lnTo>
                <a:lnTo>
                  <a:pt x="101" y="31"/>
                </a:lnTo>
                <a:lnTo>
                  <a:pt x="99" y="15"/>
                </a:lnTo>
                <a:lnTo>
                  <a:pt x="97" y="0"/>
                </a:lnTo>
                <a:lnTo>
                  <a:pt x="77" y="32"/>
                </a:lnTo>
                <a:lnTo>
                  <a:pt x="59" y="65"/>
                </a:lnTo>
                <a:lnTo>
                  <a:pt x="43" y="100"/>
                </a:lnTo>
                <a:lnTo>
                  <a:pt x="28" y="137"/>
                </a:lnTo>
                <a:lnTo>
                  <a:pt x="17" y="174"/>
                </a:lnTo>
                <a:lnTo>
                  <a:pt x="12" y="194"/>
                </a:lnTo>
                <a:lnTo>
                  <a:pt x="9" y="213"/>
                </a:lnTo>
                <a:lnTo>
                  <a:pt x="5" y="234"/>
                </a:lnTo>
                <a:lnTo>
                  <a:pt x="3" y="253"/>
                </a:lnTo>
                <a:lnTo>
                  <a:pt x="2" y="274"/>
                </a:lnTo>
                <a:lnTo>
                  <a:pt x="0" y="294"/>
                </a:lnTo>
                <a:lnTo>
                  <a:pt x="0" y="323"/>
                </a:lnTo>
                <a:lnTo>
                  <a:pt x="2" y="353"/>
                </a:lnTo>
                <a:lnTo>
                  <a:pt x="4" y="382"/>
                </a:lnTo>
                <a:lnTo>
                  <a:pt x="9" y="411"/>
                </a:lnTo>
                <a:lnTo>
                  <a:pt x="15" y="439"/>
                </a:lnTo>
                <a:lnTo>
                  <a:pt x="22" y="465"/>
                </a:lnTo>
                <a:lnTo>
                  <a:pt x="31" y="492"/>
                </a:lnTo>
                <a:lnTo>
                  <a:pt x="40" y="519"/>
                </a:lnTo>
                <a:lnTo>
                  <a:pt x="51" y="544"/>
                </a:lnTo>
                <a:lnTo>
                  <a:pt x="65" y="570"/>
                </a:lnTo>
                <a:lnTo>
                  <a:pt x="78" y="593"/>
                </a:lnTo>
                <a:lnTo>
                  <a:pt x="93" y="617"/>
                </a:lnTo>
                <a:lnTo>
                  <a:pt x="110" y="639"/>
                </a:lnTo>
                <a:lnTo>
                  <a:pt x="127" y="661"/>
                </a:lnTo>
                <a:lnTo>
                  <a:pt x="145" y="681"/>
                </a:lnTo>
                <a:lnTo>
                  <a:pt x="163" y="702"/>
                </a:lnTo>
                <a:lnTo>
                  <a:pt x="176" y="693"/>
                </a:lnTo>
                <a:lnTo>
                  <a:pt x="188" y="686"/>
                </a:lnTo>
                <a:lnTo>
                  <a:pt x="202" y="680"/>
                </a:lnTo>
                <a:lnTo>
                  <a:pt x="216" y="674"/>
                </a:lnTo>
                <a:lnTo>
                  <a:pt x="231" y="670"/>
                </a:lnTo>
                <a:lnTo>
                  <a:pt x="245" y="668"/>
                </a:lnTo>
                <a:lnTo>
                  <a:pt x="261" y="667"/>
                </a:lnTo>
                <a:lnTo>
                  <a:pt x="277" y="665"/>
                </a:lnTo>
                <a:lnTo>
                  <a:pt x="283" y="667"/>
                </a:lnTo>
                <a:close/>
              </a:path>
            </a:pathLst>
          </a:custGeom>
          <a:solidFill>
            <a:schemeClr val="bg1">
              <a:lumMod val="50000"/>
              <a:alpha val="8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Ellipse 28"/>
          <p:cNvSpPr/>
          <p:nvPr/>
        </p:nvSpPr>
        <p:spPr>
          <a:xfrm>
            <a:off x="4351340" y="1947863"/>
            <a:ext cx="1563687" cy="1562100"/>
          </a:xfrm>
          <a:prstGeom prst="ellipse">
            <a:avLst/>
          </a:prstGeom>
          <a:solidFill>
            <a:srgbClr val="F7F7F7">
              <a:alpha val="80000"/>
            </a:srgbClr>
          </a:solidFill>
          <a:ln w="76200">
            <a:solidFill>
              <a:srgbClr val="071F65"/>
            </a:solidFill>
          </a:ln>
        </p:spPr>
        <p:txBody>
          <a:bodyPr anchor="ctr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优势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Freeform 95"/>
          <p:cNvSpPr>
            <a:spLocks/>
          </p:cNvSpPr>
          <p:nvPr/>
        </p:nvSpPr>
        <p:spPr bwMode="auto">
          <a:xfrm flipH="1">
            <a:off x="4351339" y="1882777"/>
            <a:ext cx="487362" cy="490537"/>
          </a:xfrm>
          <a:custGeom>
            <a:avLst/>
            <a:gdLst>
              <a:gd name="T0" fmla="*/ 2147483646 w 275"/>
              <a:gd name="T1" fmla="*/ 2147483646 h 275"/>
              <a:gd name="T2" fmla="*/ 2147483646 w 275"/>
              <a:gd name="T3" fmla="*/ 2147483646 h 275"/>
              <a:gd name="T4" fmla="*/ 2147483646 w 275"/>
              <a:gd name="T5" fmla="*/ 2147483646 h 275"/>
              <a:gd name="T6" fmla="*/ 2147483646 w 275"/>
              <a:gd name="T7" fmla="*/ 2147483646 h 275"/>
              <a:gd name="T8" fmla="*/ 0 w 275"/>
              <a:gd name="T9" fmla="*/ 2147483646 h 275"/>
              <a:gd name="T10" fmla="*/ 2147483646 w 275"/>
              <a:gd name="T11" fmla="*/ 2147483646 h 275"/>
              <a:gd name="T12" fmla="*/ 2147483646 w 275"/>
              <a:gd name="T13" fmla="*/ 2147483646 h 275"/>
              <a:gd name="T14" fmla="*/ 2147483646 w 275"/>
              <a:gd name="T15" fmla="*/ 2147483646 h 275"/>
              <a:gd name="T16" fmla="*/ 2147483646 w 275"/>
              <a:gd name="T17" fmla="*/ 2147483646 h 275"/>
              <a:gd name="T18" fmla="*/ 2147483646 w 275"/>
              <a:gd name="T19" fmla="*/ 2147483646 h 275"/>
              <a:gd name="T20" fmla="*/ 2147483646 w 275"/>
              <a:gd name="T21" fmla="*/ 2147483646 h 275"/>
              <a:gd name="T22" fmla="*/ 2147483646 w 275"/>
              <a:gd name="T23" fmla="*/ 2147483646 h 275"/>
              <a:gd name="T24" fmla="*/ 2147483646 w 275"/>
              <a:gd name="T25" fmla="*/ 2147483646 h 275"/>
              <a:gd name="T26" fmla="*/ 2147483646 w 275"/>
              <a:gd name="T27" fmla="*/ 2147483646 h 275"/>
              <a:gd name="T28" fmla="*/ 2147483646 w 275"/>
              <a:gd name="T29" fmla="*/ 2147483646 h 275"/>
              <a:gd name="T30" fmla="*/ 2147483646 w 275"/>
              <a:gd name="T31" fmla="*/ 2147483646 h 275"/>
              <a:gd name="T32" fmla="*/ 2147483646 w 275"/>
              <a:gd name="T33" fmla="*/ 2147483646 h 275"/>
              <a:gd name="T34" fmla="*/ 2147483646 w 275"/>
              <a:gd name="T35" fmla="*/ 2147483646 h 275"/>
              <a:gd name="T36" fmla="*/ 2147483646 w 275"/>
              <a:gd name="T37" fmla="*/ 2147483646 h 275"/>
              <a:gd name="T38" fmla="*/ 2147483646 w 275"/>
              <a:gd name="T39" fmla="*/ 0 h 275"/>
              <a:gd name="T40" fmla="*/ 2147483646 w 275"/>
              <a:gd name="T41" fmla="*/ 0 h 275"/>
              <a:gd name="T42" fmla="*/ 2147483646 w 275"/>
              <a:gd name="T43" fmla="*/ 2147483646 h 275"/>
              <a:gd name="T44" fmla="*/ 2147483646 w 275"/>
              <a:gd name="T45" fmla="*/ 2147483646 h 275"/>
              <a:gd name="T46" fmla="*/ 2147483646 w 275"/>
              <a:gd name="T47" fmla="*/ 2147483646 h 275"/>
              <a:gd name="T48" fmla="*/ 2147483646 w 275"/>
              <a:gd name="T49" fmla="*/ 2147483646 h 275"/>
              <a:gd name="T50" fmla="*/ 2147483646 w 275"/>
              <a:gd name="T51" fmla="*/ 2147483646 h 275"/>
              <a:gd name="T52" fmla="*/ 2147483646 w 275"/>
              <a:gd name="T53" fmla="*/ 2147483646 h 275"/>
              <a:gd name="T54" fmla="*/ 2147483646 w 275"/>
              <a:gd name="T55" fmla="*/ 2147483646 h 275"/>
              <a:gd name="T56" fmla="*/ 2147483646 w 275"/>
              <a:gd name="T57" fmla="*/ 2147483646 h 275"/>
              <a:gd name="T58" fmla="*/ 2147483646 w 275"/>
              <a:gd name="T59" fmla="*/ 2147483646 h 275"/>
              <a:gd name="T60" fmla="*/ 2147483646 w 275"/>
              <a:gd name="T61" fmla="*/ 2147483646 h 275"/>
              <a:gd name="T62" fmla="*/ 2147483646 w 275"/>
              <a:gd name="T63" fmla="*/ 2147483646 h 275"/>
              <a:gd name="T64" fmla="*/ 2147483646 w 275"/>
              <a:gd name="T65" fmla="*/ 2147483646 h 275"/>
              <a:gd name="T66" fmla="*/ 2147483646 w 275"/>
              <a:gd name="T67" fmla="*/ 2147483646 h 275"/>
              <a:gd name="T68" fmla="*/ 2147483646 w 275"/>
              <a:gd name="T69" fmla="*/ 2147483646 h 275"/>
              <a:gd name="T70" fmla="*/ 2147483646 w 275"/>
              <a:gd name="T71" fmla="*/ 2147483646 h 275"/>
              <a:gd name="T72" fmla="*/ 2147483646 w 275"/>
              <a:gd name="T73" fmla="*/ 2147483646 h 275"/>
              <a:gd name="T74" fmla="*/ 2147483646 w 275"/>
              <a:gd name="T75" fmla="*/ 2147483646 h 275"/>
              <a:gd name="T76" fmla="*/ 2147483646 w 275"/>
              <a:gd name="T77" fmla="*/ 2147483646 h 275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275"/>
              <a:gd name="T118" fmla="*/ 0 h 275"/>
              <a:gd name="T119" fmla="*/ 275 w 275"/>
              <a:gd name="T120" fmla="*/ 275 h 275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275" h="275">
                <a:moveTo>
                  <a:pt x="117" y="275"/>
                </a:moveTo>
                <a:lnTo>
                  <a:pt x="117" y="275"/>
                </a:lnTo>
                <a:lnTo>
                  <a:pt x="96" y="274"/>
                </a:lnTo>
                <a:lnTo>
                  <a:pt x="77" y="271"/>
                </a:lnTo>
                <a:lnTo>
                  <a:pt x="60" y="267"/>
                </a:lnTo>
                <a:lnTo>
                  <a:pt x="45" y="262"/>
                </a:lnTo>
                <a:lnTo>
                  <a:pt x="32" y="257"/>
                </a:lnTo>
                <a:lnTo>
                  <a:pt x="24" y="252"/>
                </a:lnTo>
                <a:lnTo>
                  <a:pt x="14" y="247"/>
                </a:lnTo>
                <a:lnTo>
                  <a:pt x="0" y="239"/>
                </a:lnTo>
                <a:lnTo>
                  <a:pt x="16" y="234"/>
                </a:lnTo>
                <a:lnTo>
                  <a:pt x="28" y="229"/>
                </a:lnTo>
                <a:lnTo>
                  <a:pt x="39" y="224"/>
                </a:lnTo>
                <a:lnTo>
                  <a:pt x="32" y="214"/>
                </a:lnTo>
                <a:lnTo>
                  <a:pt x="26" y="206"/>
                </a:lnTo>
                <a:lnTo>
                  <a:pt x="21" y="196"/>
                </a:lnTo>
                <a:lnTo>
                  <a:pt x="16" y="185"/>
                </a:lnTo>
                <a:lnTo>
                  <a:pt x="11" y="172"/>
                </a:lnTo>
                <a:lnTo>
                  <a:pt x="8" y="160"/>
                </a:lnTo>
                <a:lnTo>
                  <a:pt x="7" y="146"/>
                </a:lnTo>
                <a:lnTo>
                  <a:pt x="5" y="133"/>
                </a:lnTo>
                <a:lnTo>
                  <a:pt x="7" y="120"/>
                </a:lnTo>
                <a:lnTo>
                  <a:pt x="8" y="108"/>
                </a:lnTo>
                <a:lnTo>
                  <a:pt x="11" y="94"/>
                </a:lnTo>
                <a:lnTo>
                  <a:pt x="16" y="82"/>
                </a:lnTo>
                <a:lnTo>
                  <a:pt x="21" y="71"/>
                </a:lnTo>
                <a:lnTo>
                  <a:pt x="28" y="59"/>
                </a:lnTo>
                <a:lnTo>
                  <a:pt x="36" y="49"/>
                </a:lnTo>
                <a:lnTo>
                  <a:pt x="44" y="40"/>
                </a:lnTo>
                <a:lnTo>
                  <a:pt x="54" y="30"/>
                </a:lnTo>
                <a:lnTo>
                  <a:pt x="65" y="23"/>
                </a:lnTo>
                <a:lnTo>
                  <a:pt x="76" y="15"/>
                </a:lnTo>
                <a:lnTo>
                  <a:pt x="89" y="9"/>
                </a:lnTo>
                <a:lnTo>
                  <a:pt x="101" y="6"/>
                </a:lnTo>
                <a:lnTo>
                  <a:pt x="113" y="2"/>
                </a:lnTo>
                <a:lnTo>
                  <a:pt x="127" y="0"/>
                </a:lnTo>
                <a:lnTo>
                  <a:pt x="140" y="0"/>
                </a:lnTo>
                <a:lnTo>
                  <a:pt x="150" y="0"/>
                </a:lnTo>
                <a:lnTo>
                  <a:pt x="161" y="1"/>
                </a:lnTo>
                <a:lnTo>
                  <a:pt x="170" y="3"/>
                </a:lnTo>
                <a:lnTo>
                  <a:pt x="180" y="6"/>
                </a:lnTo>
                <a:lnTo>
                  <a:pt x="198" y="12"/>
                </a:lnTo>
                <a:lnTo>
                  <a:pt x="215" y="22"/>
                </a:lnTo>
                <a:lnTo>
                  <a:pt x="230" y="34"/>
                </a:lnTo>
                <a:lnTo>
                  <a:pt x="244" y="48"/>
                </a:lnTo>
                <a:lnTo>
                  <a:pt x="249" y="56"/>
                </a:lnTo>
                <a:lnTo>
                  <a:pt x="255" y="64"/>
                </a:lnTo>
                <a:lnTo>
                  <a:pt x="260" y="74"/>
                </a:lnTo>
                <a:lnTo>
                  <a:pt x="264" y="82"/>
                </a:lnTo>
                <a:lnTo>
                  <a:pt x="269" y="96"/>
                </a:lnTo>
                <a:lnTo>
                  <a:pt x="272" y="109"/>
                </a:lnTo>
                <a:lnTo>
                  <a:pt x="273" y="122"/>
                </a:lnTo>
                <a:lnTo>
                  <a:pt x="275" y="134"/>
                </a:lnTo>
                <a:lnTo>
                  <a:pt x="273" y="148"/>
                </a:lnTo>
                <a:lnTo>
                  <a:pt x="272" y="161"/>
                </a:lnTo>
                <a:lnTo>
                  <a:pt x="269" y="173"/>
                </a:lnTo>
                <a:lnTo>
                  <a:pt x="264" y="185"/>
                </a:lnTo>
                <a:lnTo>
                  <a:pt x="259" y="197"/>
                </a:lnTo>
                <a:lnTo>
                  <a:pt x="252" y="208"/>
                </a:lnTo>
                <a:lnTo>
                  <a:pt x="244" y="218"/>
                </a:lnTo>
                <a:lnTo>
                  <a:pt x="236" y="229"/>
                </a:lnTo>
                <a:lnTo>
                  <a:pt x="226" y="237"/>
                </a:lnTo>
                <a:lnTo>
                  <a:pt x="215" y="245"/>
                </a:lnTo>
                <a:lnTo>
                  <a:pt x="204" y="252"/>
                </a:lnTo>
                <a:lnTo>
                  <a:pt x="192" y="258"/>
                </a:lnTo>
                <a:lnTo>
                  <a:pt x="185" y="260"/>
                </a:lnTo>
                <a:lnTo>
                  <a:pt x="168" y="267"/>
                </a:lnTo>
                <a:lnTo>
                  <a:pt x="152" y="271"/>
                </a:lnTo>
                <a:lnTo>
                  <a:pt x="134" y="274"/>
                </a:lnTo>
                <a:lnTo>
                  <a:pt x="117" y="275"/>
                </a:lnTo>
                <a:close/>
              </a:path>
            </a:pathLst>
          </a:custGeom>
          <a:solidFill>
            <a:srgbClr val="071F65"/>
          </a:solidFill>
          <a:ln w="38100">
            <a:solidFill>
              <a:srgbClr val="F7F7F7"/>
            </a:solidFill>
            <a:round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微软雅黑" panose="020B0503020204020204" pitchFamily="34" charset="-122"/>
                <a:cs typeface="+mn-cs"/>
              </a:rPr>
              <a:t>S</a:t>
            </a:r>
          </a:p>
        </p:txBody>
      </p:sp>
      <p:sp>
        <p:nvSpPr>
          <p:cNvPr id="9" name="Freeform 185"/>
          <p:cNvSpPr>
            <a:spLocks/>
          </p:cNvSpPr>
          <p:nvPr/>
        </p:nvSpPr>
        <p:spPr bwMode="auto">
          <a:xfrm>
            <a:off x="4094164" y="2212977"/>
            <a:ext cx="501650" cy="1246187"/>
          </a:xfrm>
          <a:custGeom>
            <a:avLst/>
            <a:gdLst>
              <a:gd name="T0" fmla="*/ 2147483646 w 283"/>
              <a:gd name="T1" fmla="*/ 2147483646 h 702"/>
              <a:gd name="T2" fmla="*/ 2147483646 w 283"/>
              <a:gd name="T3" fmla="*/ 2147483646 h 702"/>
              <a:gd name="T4" fmla="*/ 2147483646 w 283"/>
              <a:gd name="T5" fmla="*/ 2147483646 h 702"/>
              <a:gd name="T6" fmla="*/ 2147483646 w 283"/>
              <a:gd name="T7" fmla="*/ 2147483646 h 702"/>
              <a:gd name="T8" fmla="*/ 2147483646 w 283"/>
              <a:gd name="T9" fmla="*/ 2147483646 h 702"/>
              <a:gd name="T10" fmla="*/ 2147483646 w 283"/>
              <a:gd name="T11" fmla="*/ 2147483646 h 702"/>
              <a:gd name="T12" fmla="*/ 2147483646 w 283"/>
              <a:gd name="T13" fmla="*/ 2147483646 h 702"/>
              <a:gd name="T14" fmla="*/ 2147483646 w 283"/>
              <a:gd name="T15" fmla="*/ 2147483646 h 702"/>
              <a:gd name="T16" fmla="*/ 2147483646 w 283"/>
              <a:gd name="T17" fmla="*/ 2147483646 h 702"/>
              <a:gd name="T18" fmla="*/ 2147483646 w 283"/>
              <a:gd name="T19" fmla="*/ 2147483646 h 702"/>
              <a:gd name="T20" fmla="*/ 2147483646 w 283"/>
              <a:gd name="T21" fmla="*/ 2147483646 h 702"/>
              <a:gd name="T22" fmla="*/ 2147483646 w 283"/>
              <a:gd name="T23" fmla="*/ 2147483646 h 702"/>
              <a:gd name="T24" fmla="*/ 2147483646 w 283"/>
              <a:gd name="T25" fmla="*/ 2147483646 h 702"/>
              <a:gd name="T26" fmla="*/ 2147483646 w 283"/>
              <a:gd name="T27" fmla="*/ 2147483646 h 702"/>
              <a:gd name="T28" fmla="*/ 2147483646 w 283"/>
              <a:gd name="T29" fmla="*/ 2147483646 h 702"/>
              <a:gd name="T30" fmla="*/ 2147483646 w 283"/>
              <a:gd name="T31" fmla="*/ 2147483646 h 702"/>
              <a:gd name="T32" fmla="*/ 2147483646 w 283"/>
              <a:gd name="T33" fmla="*/ 2147483646 h 702"/>
              <a:gd name="T34" fmla="*/ 2147483646 w 283"/>
              <a:gd name="T35" fmla="*/ 0 h 702"/>
              <a:gd name="T36" fmla="*/ 2147483646 w 283"/>
              <a:gd name="T37" fmla="*/ 2147483646 h 702"/>
              <a:gd name="T38" fmla="*/ 2147483646 w 283"/>
              <a:gd name="T39" fmla="*/ 2147483646 h 702"/>
              <a:gd name="T40" fmla="*/ 2147483646 w 283"/>
              <a:gd name="T41" fmla="*/ 2147483646 h 702"/>
              <a:gd name="T42" fmla="*/ 2147483646 w 283"/>
              <a:gd name="T43" fmla="*/ 2147483646 h 702"/>
              <a:gd name="T44" fmla="*/ 2147483646 w 283"/>
              <a:gd name="T45" fmla="*/ 2147483646 h 702"/>
              <a:gd name="T46" fmla="*/ 0 w 283"/>
              <a:gd name="T47" fmla="*/ 2147483646 h 702"/>
              <a:gd name="T48" fmla="*/ 0 w 283"/>
              <a:gd name="T49" fmla="*/ 2147483646 h 702"/>
              <a:gd name="T50" fmla="*/ 2147483646 w 283"/>
              <a:gd name="T51" fmla="*/ 2147483646 h 702"/>
              <a:gd name="T52" fmla="*/ 2147483646 w 283"/>
              <a:gd name="T53" fmla="*/ 2147483646 h 702"/>
              <a:gd name="T54" fmla="*/ 2147483646 w 283"/>
              <a:gd name="T55" fmla="*/ 2147483646 h 702"/>
              <a:gd name="T56" fmla="*/ 2147483646 w 283"/>
              <a:gd name="T57" fmla="*/ 2147483646 h 702"/>
              <a:gd name="T58" fmla="*/ 2147483646 w 283"/>
              <a:gd name="T59" fmla="*/ 2147483646 h 702"/>
              <a:gd name="T60" fmla="*/ 2147483646 w 283"/>
              <a:gd name="T61" fmla="*/ 2147483646 h 702"/>
              <a:gd name="T62" fmla="*/ 2147483646 w 283"/>
              <a:gd name="T63" fmla="*/ 2147483646 h 702"/>
              <a:gd name="T64" fmla="*/ 2147483646 w 283"/>
              <a:gd name="T65" fmla="*/ 2147483646 h 702"/>
              <a:gd name="T66" fmla="*/ 2147483646 w 283"/>
              <a:gd name="T67" fmla="*/ 2147483646 h 702"/>
              <a:gd name="T68" fmla="*/ 2147483646 w 283"/>
              <a:gd name="T69" fmla="*/ 2147483646 h 702"/>
              <a:gd name="T70" fmla="*/ 2147483646 w 283"/>
              <a:gd name="T71" fmla="*/ 2147483646 h 702"/>
              <a:gd name="T72" fmla="*/ 2147483646 w 283"/>
              <a:gd name="T73" fmla="*/ 2147483646 h 702"/>
              <a:gd name="T74" fmla="*/ 2147483646 w 283"/>
              <a:gd name="T75" fmla="*/ 2147483646 h 70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83" h="702">
                <a:moveTo>
                  <a:pt x="283" y="667"/>
                </a:moveTo>
                <a:lnTo>
                  <a:pt x="283" y="667"/>
                </a:lnTo>
                <a:lnTo>
                  <a:pt x="261" y="650"/>
                </a:lnTo>
                <a:lnTo>
                  <a:pt x="242" y="633"/>
                </a:lnTo>
                <a:lnTo>
                  <a:pt x="222" y="613"/>
                </a:lnTo>
                <a:lnTo>
                  <a:pt x="205" y="594"/>
                </a:lnTo>
                <a:lnTo>
                  <a:pt x="188" y="573"/>
                </a:lnTo>
                <a:lnTo>
                  <a:pt x="174" y="551"/>
                </a:lnTo>
                <a:lnTo>
                  <a:pt x="159" y="528"/>
                </a:lnTo>
                <a:lnTo>
                  <a:pt x="147" y="505"/>
                </a:lnTo>
                <a:lnTo>
                  <a:pt x="135" y="480"/>
                </a:lnTo>
                <a:lnTo>
                  <a:pt x="125" y="456"/>
                </a:lnTo>
                <a:lnTo>
                  <a:pt x="118" y="429"/>
                </a:lnTo>
                <a:lnTo>
                  <a:pt x="111" y="403"/>
                </a:lnTo>
                <a:lnTo>
                  <a:pt x="106" y="376"/>
                </a:lnTo>
                <a:lnTo>
                  <a:pt x="102" y="349"/>
                </a:lnTo>
                <a:lnTo>
                  <a:pt x="101" y="320"/>
                </a:lnTo>
                <a:lnTo>
                  <a:pt x="101" y="292"/>
                </a:lnTo>
                <a:lnTo>
                  <a:pt x="102" y="268"/>
                </a:lnTo>
                <a:lnTo>
                  <a:pt x="105" y="243"/>
                </a:lnTo>
                <a:lnTo>
                  <a:pt x="108" y="220"/>
                </a:lnTo>
                <a:lnTo>
                  <a:pt x="114" y="197"/>
                </a:lnTo>
                <a:lnTo>
                  <a:pt x="120" y="174"/>
                </a:lnTo>
                <a:lnTo>
                  <a:pt x="128" y="152"/>
                </a:lnTo>
                <a:lnTo>
                  <a:pt x="136" y="131"/>
                </a:lnTo>
                <a:lnTo>
                  <a:pt x="146" y="110"/>
                </a:lnTo>
                <a:lnTo>
                  <a:pt x="135" y="99"/>
                </a:lnTo>
                <a:lnTo>
                  <a:pt x="127" y="87"/>
                </a:lnTo>
                <a:lnTo>
                  <a:pt x="118" y="74"/>
                </a:lnTo>
                <a:lnTo>
                  <a:pt x="111" y="60"/>
                </a:lnTo>
                <a:lnTo>
                  <a:pt x="106" y="46"/>
                </a:lnTo>
                <a:lnTo>
                  <a:pt x="101" y="31"/>
                </a:lnTo>
                <a:lnTo>
                  <a:pt x="99" y="15"/>
                </a:lnTo>
                <a:lnTo>
                  <a:pt x="97" y="0"/>
                </a:lnTo>
                <a:lnTo>
                  <a:pt x="77" y="32"/>
                </a:lnTo>
                <a:lnTo>
                  <a:pt x="59" y="65"/>
                </a:lnTo>
                <a:lnTo>
                  <a:pt x="43" y="100"/>
                </a:lnTo>
                <a:lnTo>
                  <a:pt x="28" y="137"/>
                </a:lnTo>
                <a:lnTo>
                  <a:pt x="17" y="174"/>
                </a:lnTo>
                <a:lnTo>
                  <a:pt x="12" y="194"/>
                </a:lnTo>
                <a:lnTo>
                  <a:pt x="9" y="213"/>
                </a:lnTo>
                <a:lnTo>
                  <a:pt x="5" y="234"/>
                </a:lnTo>
                <a:lnTo>
                  <a:pt x="3" y="253"/>
                </a:lnTo>
                <a:lnTo>
                  <a:pt x="2" y="274"/>
                </a:lnTo>
                <a:lnTo>
                  <a:pt x="0" y="294"/>
                </a:lnTo>
                <a:lnTo>
                  <a:pt x="0" y="323"/>
                </a:lnTo>
                <a:lnTo>
                  <a:pt x="2" y="353"/>
                </a:lnTo>
                <a:lnTo>
                  <a:pt x="4" y="382"/>
                </a:lnTo>
                <a:lnTo>
                  <a:pt x="9" y="411"/>
                </a:lnTo>
                <a:lnTo>
                  <a:pt x="15" y="439"/>
                </a:lnTo>
                <a:lnTo>
                  <a:pt x="22" y="465"/>
                </a:lnTo>
                <a:lnTo>
                  <a:pt x="31" y="492"/>
                </a:lnTo>
                <a:lnTo>
                  <a:pt x="40" y="519"/>
                </a:lnTo>
                <a:lnTo>
                  <a:pt x="51" y="544"/>
                </a:lnTo>
                <a:lnTo>
                  <a:pt x="65" y="570"/>
                </a:lnTo>
                <a:lnTo>
                  <a:pt x="78" y="593"/>
                </a:lnTo>
                <a:lnTo>
                  <a:pt x="93" y="617"/>
                </a:lnTo>
                <a:lnTo>
                  <a:pt x="110" y="639"/>
                </a:lnTo>
                <a:lnTo>
                  <a:pt x="127" y="661"/>
                </a:lnTo>
                <a:lnTo>
                  <a:pt x="145" y="681"/>
                </a:lnTo>
                <a:lnTo>
                  <a:pt x="163" y="702"/>
                </a:lnTo>
                <a:lnTo>
                  <a:pt x="176" y="693"/>
                </a:lnTo>
                <a:lnTo>
                  <a:pt x="188" y="686"/>
                </a:lnTo>
                <a:lnTo>
                  <a:pt x="202" y="680"/>
                </a:lnTo>
                <a:lnTo>
                  <a:pt x="216" y="674"/>
                </a:lnTo>
                <a:lnTo>
                  <a:pt x="231" y="670"/>
                </a:lnTo>
                <a:lnTo>
                  <a:pt x="245" y="668"/>
                </a:lnTo>
                <a:lnTo>
                  <a:pt x="261" y="667"/>
                </a:lnTo>
                <a:lnTo>
                  <a:pt x="277" y="665"/>
                </a:lnTo>
                <a:lnTo>
                  <a:pt x="283" y="667"/>
                </a:lnTo>
                <a:close/>
              </a:path>
            </a:pathLst>
          </a:custGeom>
          <a:solidFill>
            <a:srgbClr val="071F65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Ellipse 28"/>
          <p:cNvSpPr/>
          <p:nvPr/>
        </p:nvSpPr>
        <p:spPr>
          <a:xfrm>
            <a:off x="6208714" y="3894138"/>
            <a:ext cx="1562100" cy="1562100"/>
          </a:xfrm>
          <a:prstGeom prst="ellipse">
            <a:avLst/>
          </a:prstGeom>
          <a:solidFill>
            <a:srgbClr val="F7F7F7"/>
          </a:solidFill>
          <a:ln w="76200">
            <a:solidFill>
              <a:srgbClr val="071F65"/>
            </a:solidFill>
          </a:ln>
        </p:spPr>
        <p:txBody>
          <a:bodyPr anchor="ctr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威胁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Freeform 95"/>
          <p:cNvSpPr>
            <a:spLocks/>
          </p:cNvSpPr>
          <p:nvPr/>
        </p:nvSpPr>
        <p:spPr bwMode="auto">
          <a:xfrm>
            <a:off x="7285040" y="3829052"/>
            <a:ext cx="485775" cy="490537"/>
          </a:xfrm>
          <a:custGeom>
            <a:avLst/>
            <a:gdLst>
              <a:gd name="T0" fmla="*/ 117 w 275"/>
              <a:gd name="T1" fmla="*/ 275 h 275"/>
              <a:gd name="T2" fmla="*/ 77 w 275"/>
              <a:gd name="T3" fmla="*/ 271 h 275"/>
              <a:gd name="T4" fmla="*/ 45 w 275"/>
              <a:gd name="T5" fmla="*/ 262 h 275"/>
              <a:gd name="T6" fmla="*/ 24 w 275"/>
              <a:gd name="T7" fmla="*/ 252 h 275"/>
              <a:gd name="T8" fmla="*/ 0 w 275"/>
              <a:gd name="T9" fmla="*/ 239 h 275"/>
              <a:gd name="T10" fmla="*/ 16 w 275"/>
              <a:gd name="T11" fmla="*/ 234 h 275"/>
              <a:gd name="T12" fmla="*/ 39 w 275"/>
              <a:gd name="T13" fmla="*/ 224 h 275"/>
              <a:gd name="T14" fmla="*/ 32 w 275"/>
              <a:gd name="T15" fmla="*/ 214 h 275"/>
              <a:gd name="T16" fmla="*/ 21 w 275"/>
              <a:gd name="T17" fmla="*/ 196 h 275"/>
              <a:gd name="T18" fmla="*/ 16 w 275"/>
              <a:gd name="T19" fmla="*/ 185 h 275"/>
              <a:gd name="T20" fmla="*/ 8 w 275"/>
              <a:gd name="T21" fmla="*/ 160 h 275"/>
              <a:gd name="T22" fmla="*/ 5 w 275"/>
              <a:gd name="T23" fmla="*/ 133 h 275"/>
              <a:gd name="T24" fmla="*/ 8 w 275"/>
              <a:gd name="T25" fmla="*/ 108 h 275"/>
              <a:gd name="T26" fmla="*/ 16 w 275"/>
              <a:gd name="T27" fmla="*/ 82 h 275"/>
              <a:gd name="T28" fmla="*/ 28 w 275"/>
              <a:gd name="T29" fmla="*/ 59 h 275"/>
              <a:gd name="T30" fmla="*/ 44 w 275"/>
              <a:gd name="T31" fmla="*/ 40 h 275"/>
              <a:gd name="T32" fmla="*/ 65 w 275"/>
              <a:gd name="T33" fmla="*/ 23 h 275"/>
              <a:gd name="T34" fmla="*/ 89 w 275"/>
              <a:gd name="T35" fmla="*/ 9 h 275"/>
              <a:gd name="T36" fmla="*/ 101 w 275"/>
              <a:gd name="T37" fmla="*/ 6 h 275"/>
              <a:gd name="T38" fmla="*/ 127 w 275"/>
              <a:gd name="T39" fmla="*/ 0 h 275"/>
              <a:gd name="T40" fmla="*/ 140 w 275"/>
              <a:gd name="T41" fmla="*/ 0 h 275"/>
              <a:gd name="T42" fmla="*/ 161 w 275"/>
              <a:gd name="T43" fmla="*/ 1 h 275"/>
              <a:gd name="T44" fmla="*/ 180 w 275"/>
              <a:gd name="T45" fmla="*/ 6 h 275"/>
              <a:gd name="T46" fmla="*/ 215 w 275"/>
              <a:gd name="T47" fmla="*/ 22 h 275"/>
              <a:gd name="T48" fmla="*/ 244 w 275"/>
              <a:gd name="T49" fmla="*/ 48 h 275"/>
              <a:gd name="T50" fmla="*/ 255 w 275"/>
              <a:gd name="T51" fmla="*/ 64 h 275"/>
              <a:gd name="T52" fmla="*/ 264 w 275"/>
              <a:gd name="T53" fmla="*/ 82 h 275"/>
              <a:gd name="T54" fmla="*/ 269 w 275"/>
              <a:gd name="T55" fmla="*/ 96 h 275"/>
              <a:gd name="T56" fmla="*/ 273 w 275"/>
              <a:gd name="T57" fmla="*/ 122 h 275"/>
              <a:gd name="T58" fmla="*/ 273 w 275"/>
              <a:gd name="T59" fmla="*/ 148 h 275"/>
              <a:gd name="T60" fmla="*/ 269 w 275"/>
              <a:gd name="T61" fmla="*/ 173 h 275"/>
              <a:gd name="T62" fmla="*/ 259 w 275"/>
              <a:gd name="T63" fmla="*/ 197 h 275"/>
              <a:gd name="T64" fmla="*/ 244 w 275"/>
              <a:gd name="T65" fmla="*/ 218 h 275"/>
              <a:gd name="T66" fmla="*/ 226 w 275"/>
              <a:gd name="T67" fmla="*/ 237 h 275"/>
              <a:gd name="T68" fmla="*/ 204 w 275"/>
              <a:gd name="T69" fmla="*/ 252 h 275"/>
              <a:gd name="T70" fmla="*/ 192 w 275"/>
              <a:gd name="T71" fmla="*/ 258 h 275"/>
              <a:gd name="T72" fmla="*/ 185 w 275"/>
              <a:gd name="T73" fmla="*/ 260 h 275"/>
              <a:gd name="T74" fmla="*/ 152 w 275"/>
              <a:gd name="T75" fmla="*/ 271 h 275"/>
              <a:gd name="T76" fmla="*/ 117 w 275"/>
              <a:gd name="T77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75" h="275">
                <a:moveTo>
                  <a:pt x="117" y="275"/>
                </a:moveTo>
                <a:lnTo>
                  <a:pt x="117" y="275"/>
                </a:lnTo>
                <a:lnTo>
                  <a:pt x="96" y="274"/>
                </a:lnTo>
                <a:lnTo>
                  <a:pt x="77" y="271"/>
                </a:lnTo>
                <a:lnTo>
                  <a:pt x="60" y="267"/>
                </a:lnTo>
                <a:lnTo>
                  <a:pt x="45" y="262"/>
                </a:lnTo>
                <a:lnTo>
                  <a:pt x="32" y="257"/>
                </a:lnTo>
                <a:lnTo>
                  <a:pt x="24" y="252"/>
                </a:lnTo>
                <a:lnTo>
                  <a:pt x="14" y="247"/>
                </a:lnTo>
                <a:lnTo>
                  <a:pt x="0" y="239"/>
                </a:lnTo>
                <a:lnTo>
                  <a:pt x="16" y="234"/>
                </a:lnTo>
                <a:lnTo>
                  <a:pt x="16" y="234"/>
                </a:lnTo>
                <a:lnTo>
                  <a:pt x="28" y="229"/>
                </a:lnTo>
                <a:lnTo>
                  <a:pt x="39" y="224"/>
                </a:lnTo>
                <a:lnTo>
                  <a:pt x="39" y="224"/>
                </a:lnTo>
                <a:lnTo>
                  <a:pt x="32" y="214"/>
                </a:lnTo>
                <a:lnTo>
                  <a:pt x="26" y="206"/>
                </a:lnTo>
                <a:lnTo>
                  <a:pt x="21" y="196"/>
                </a:lnTo>
                <a:lnTo>
                  <a:pt x="16" y="185"/>
                </a:lnTo>
                <a:lnTo>
                  <a:pt x="16" y="185"/>
                </a:lnTo>
                <a:lnTo>
                  <a:pt x="11" y="172"/>
                </a:lnTo>
                <a:lnTo>
                  <a:pt x="8" y="160"/>
                </a:lnTo>
                <a:lnTo>
                  <a:pt x="7" y="146"/>
                </a:lnTo>
                <a:lnTo>
                  <a:pt x="5" y="133"/>
                </a:lnTo>
                <a:lnTo>
                  <a:pt x="7" y="120"/>
                </a:lnTo>
                <a:lnTo>
                  <a:pt x="8" y="108"/>
                </a:lnTo>
                <a:lnTo>
                  <a:pt x="11" y="94"/>
                </a:lnTo>
                <a:lnTo>
                  <a:pt x="16" y="82"/>
                </a:lnTo>
                <a:lnTo>
                  <a:pt x="21" y="71"/>
                </a:lnTo>
                <a:lnTo>
                  <a:pt x="28" y="59"/>
                </a:lnTo>
                <a:lnTo>
                  <a:pt x="36" y="49"/>
                </a:lnTo>
                <a:lnTo>
                  <a:pt x="44" y="40"/>
                </a:lnTo>
                <a:lnTo>
                  <a:pt x="54" y="30"/>
                </a:lnTo>
                <a:lnTo>
                  <a:pt x="65" y="23"/>
                </a:lnTo>
                <a:lnTo>
                  <a:pt x="76" y="15"/>
                </a:lnTo>
                <a:lnTo>
                  <a:pt x="89" y="9"/>
                </a:lnTo>
                <a:lnTo>
                  <a:pt x="89" y="9"/>
                </a:lnTo>
                <a:lnTo>
                  <a:pt x="101" y="6"/>
                </a:lnTo>
                <a:lnTo>
                  <a:pt x="113" y="2"/>
                </a:lnTo>
                <a:lnTo>
                  <a:pt x="127" y="0"/>
                </a:lnTo>
                <a:lnTo>
                  <a:pt x="140" y="0"/>
                </a:lnTo>
                <a:lnTo>
                  <a:pt x="140" y="0"/>
                </a:lnTo>
                <a:lnTo>
                  <a:pt x="150" y="0"/>
                </a:lnTo>
                <a:lnTo>
                  <a:pt x="161" y="1"/>
                </a:lnTo>
                <a:lnTo>
                  <a:pt x="170" y="3"/>
                </a:lnTo>
                <a:lnTo>
                  <a:pt x="180" y="6"/>
                </a:lnTo>
                <a:lnTo>
                  <a:pt x="198" y="12"/>
                </a:lnTo>
                <a:lnTo>
                  <a:pt x="215" y="22"/>
                </a:lnTo>
                <a:lnTo>
                  <a:pt x="230" y="34"/>
                </a:lnTo>
                <a:lnTo>
                  <a:pt x="244" y="48"/>
                </a:lnTo>
                <a:lnTo>
                  <a:pt x="249" y="56"/>
                </a:lnTo>
                <a:lnTo>
                  <a:pt x="255" y="64"/>
                </a:lnTo>
                <a:lnTo>
                  <a:pt x="260" y="74"/>
                </a:lnTo>
                <a:lnTo>
                  <a:pt x="264" y="82"/>
                </a:lnTo>
                <a:lnTo>
                  <a:pt x="264" y="82"/>
                </a:lnTo>
                <a:lnTo>
                  <a:pt x="269" y="96"/>
                </a:lnTo>
                <a:lnTo>
                  <a:pt x="272" y="109"/>
                </a:lnTo>
                <a:lnTo>
                  <a:pt x="273" y="122"/>
                </a:lnTo>
                <a:lnTo>
                  <a:pt x="275" y="134"/>
                </a:lnTo>
                <a:lnTo>
                  <a:pt x="273" y="148"/>
                </a:lnTo>
                <a:lnTo>
                  <a:pt x="272" y="161"/>
                </a:lnTo>
                <a:lnTo>
                  <a:pt x="269" y="173"/>
                </a:lnTo>
                <a:lnTo>
                  <a:pt x="264" y="185"/>
                </a:lnTo>
                <a:lnTo>
                  <a:pt x="259" y="197"/>
                </a:lnTo>
                <a:lnTo>
                  <a:pt x="252" y="208"/>
                </a:lnTo>
                <a:lnTo>
                  <a:pt x="244" y="218"/>
                </a:lnTo>
                <a:lnTo>
                  <a:pt x="236" y="229"/>
                </a:lnTo>
                <a:lnTo>
                  <a:pt x="226" y="237"/>
                </a:lnTo>
                <a:lnTo>
                  <a:pt x="215" y="245"/>
                </a:lnTo>
                <a:lnTo>
                  <a:pt x="204" y="252"/>
                </a:lnTo>
                <a:lnTo>
                  <a:pt x="192" y="258"/>
                </a:lnTo>
                <a:lnTo>
                  <a:pt x="192" y="258"/>
                </a:lnTo>
                <a:lnTo>
                  <a:pt x="185" y="260"/>
                </a:lnTo>
                <a:lnTo>
                  <a:pt x="185" y="260"/>
                </a:lnTo>
                <a:lnTo>
                  <a:pt x="168" y="267"/>
                </a:lnTo>
                <a:lnTo>
                  <a:pt x="152" y="271"/>
                </a:lnTo>
                <a:lnTo>
                  <a:pt x="134" y="274"/>
                </a:lnTo>
                <a:lnTo>
                  <a:pt x="117" y="275"/>
                </a:lnTo>
                <a:lnTo>
                  <a:pt x="117" y="275"/>
                </a:lnTo>
                <a:close/>
              </a:path>
            </a:pathLst>
          </a:custGeom>
          <a:solidFill>
            <a:srgbClr val="071F65"/>
          </a:solidFill>
          <a:ln w="38100">
            <a:solidFill>
              <a:srgbClr val="F7F7F7"/>
            </a:solidFill>
            <a:round/>
            <a:headEnd/>
            <a:tailEnd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微软雅黑"/>
                <a:cs typeface="+mn-cs"/>
              </a:rPr>
              <a:t>T</a:t>
            </a:r>
          </a:p>
        </p:txBody>
      </p:sp>
      <p:sp>
        <p:nvSpPr>
          <p:cNvPr id="12" name="Freeform 185"/>
          <p:cNvSpPr>
            <a:spLocks/>
          </p:cNvSpPr>
          <p:nvPr/>
        </p:nvSpPr>
        <p:spPr bwMode="auto">
          <a:xfrm flipH="1">
            <a:off x="7527926" y="4159252"/>
            <a:ext cx="501650" cy="1246187"/>
          </a:xfrm>
          <a:custGeom>
            <a:avLst/>
            <a:gdLst>
              <a:gd name="T0" fmla="*/ 283 w 283"/>
              <a:gd name="T1" fmla="*/ 667 h 702"/>
              <a:gd name="T2" fmla="*/ 242 w 283"/>
              <a:gd name="T3" fmla="*/ 633 h 702"/>
              <a:gd name="T4" fmla="*/ 205 w 283"/>
              <a:gd name="T5" fmla="*/ 594 h 702"/>
              <a:gd name="T6" fmla="*/ 174 w 283"/>
              <a:gd name="T7" fmla="*/ 551 h 702"/>
              <a:gd name="T8" fmla="*/ 147 w 283"/>
              <a:gd name="T9" fmla="*/ 505 h 702"/>
              <a:gd name="T10" fmla="*/ 125 w 283"/>
              <a:gd name="T11" fmla="*/ 456 h 702"/>
              <a:gd name="T12" fmla="*/ 111 w 283"/>
              <a:gd name="T13" fmla="*/ 403 h 702"/>
              <a:gd name="T14" fmla="*/ 102 w 283"/>
              <a:gd name="T15" fmla="*/ 349 h 702"/>
              <a:gd name="T16" fmla="*/ 101 w 283"/>
              <a:gd name="T17" fmla="*/ 292 h 702"/>
              <a:gd name="T18" fmla="*/ 102 w 283"/>
              <a:gd name="T19" fmla="*/ 268 h 702"/>
              <a:gd name="T20" fmla="*/ 108 w 283"/>
              <a:gd name="T21" fmla="*/ 220 h 702"/>
              <a:gd name="T22" fmla="*/ 120 w 283"/>
              <a:gd name="T23" fmla="*/ 174 h 702"/>
              <a:gd name="T24" fmla="*/ 136 w 283"/>
              <a:gd name="T25" fmla="*/ 131 h 702"/>
              <a:gd name="T26" fmla="*/ 146 w 283"/>
              <a:gd name="T27" fmla="*/ 110 h 702"/>
              <a:gd name="T28" fmla="*/ 127 w 283"/>
              <a:gd name="T29" fmla="*/ 87 h 702"/>
              <a:gd name="T30" fmla="*/ 111 w 283"/>
              <a:gd name="T31" fmla="*/ 60 h 702"/>
              <a:gd name="T32" fmla="*/ 101 w 283"/>
              <a:gd name="T33" fmla="*/ 31 h 702"/>
              <a:gd name="T34" fmla="*/ 97 w 283"/>
              <a:gd name="T35" fmla="*/ 0 h 702"/>
              <a:gd name="T36" fmla="*/ 77 w 283"/>
              <a:gd name="T37" fmla="*/ 32 h 702"/>
              <a:gd name="T38" fmla="*/ 43 w 283"/>
              <a:gd name="T39" fmla="*/ 100 h 702"/>
              <a:gd name="T40" fmla="*/ 17 w 283"/>
              <a:gd name="T41" fmla="*/ 174 h 702"/>
              <a:gd name="T42" fmla="*/ 9 w 283"/>
              <a:gd name="T43" fmla="*/ 213 h 702"/>
              <a:gd name="T44" fmla="*/ 3 w 283"/>
              <a:gd name="T45" fmla="*/ 253 h 702"/>
              <a:gd name="T46" fmla="*/ 0 w 283"/>
              <a:gd name="T47" fmla="*/ 294 h 702"/>
              <a:gd name="T48" fmla="*/ 0 w 283"/>
              <a:gd name="T49" fmla="*/ 323 h 702"/>
              <a:gd name="T50" fmla="*/ 4 w 283"/>
              <a:gd name="T51" fmla="*/ 382 h 702"/>
              <a:gd name="T52" fmla="*/ 15 w 283"/>
              <a:gd name="T53" fmla="*/ 439 h 702"/>
              <a:gd name="T54" fmla="*/ 31 w 283"/>
              <a:gd name="T55" fmla="*/ 492 h 702"/>
              <a:gd name="T56" fmla="*/ 51 w 283"/>
              <a:gd name="T57" fmla="*/ 544 h 702"/>
              <a:gd name="T58" fmla="*/ 78 w 283"/>
              <a:gd name="T59" fmla="*/ 593 h 702"/>
              <a:gd name="T60" fmla="*/ 110 w 283"/>
              <a:gd name="T61" fmla="*/ 639 h 702"/>
              <a:gd name="T62" fmla="*/ 145 w 283"/>
              <a:gd name="T63" fmla="*/ 681 h 702"/>
              <a:gd name="T64" fmla="*/ 163 w 283"/>
              <a:gd name="T65" fmla="*/ 702 h 702"/>
              <a:gd name="T66" fmla="*/ 188 w 283"/>
              <a:gd name="T67" fmla="*/ 686 h 702"/>
              <a:gd name="T68" fmla="*/ 216 w 283"/>
              <a:gd name="T69" fmla="*/ 674 h 702"/>
              <a:gd name="T70" fmla="*/ 245 w 283"/>
              <a:gd name="T71" fmla="*/ 668 h 702"/>
              <a:gd name="T72" fmla="*/ 277 w 283"/>
              <a:gd name="T73" fmla="*/ 665 h 702"/>
              <a:gd name="T74" fmla="*/ 283 w 283"/>
              <a:gd name="T75" fmla="*/ 66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3" h="702">
                <a:moveTo>
                  <a:pt x="283" y="667"/>
                </a:moveTo>
                <a:lnTo>
                  <a:pt x="283" y="667"/>
                </a:lnTo>
                <a:lnTo>
                  <a:pt x="261" y="650"/>
                </a:lnTo>
                <a:lnTo>
                  <a:pt x="242" y="633"/>
                </a:lnTo>
                <a:lnTo>
                  <a:pt x="222" y="613"/>
                </a:lnTo>
                <a:lnTo>
                  <a:pt x="205" y="594"/>
                </a:lnTo>
                <a:lnTo>
                  <a:pt x="188" y="573"/>
                </a:lnTo>
                <a:lnTo>
                  <a:pt x="174" y="551"/>
                </a:lnTo>
                <a:lnTo>
                  <a:pt x="159" y="528"/>
                </a:lnTo>
                <a:lnTo>
                  <a:pt x="147" y="505"/>
                </a:lnTo>
                <a:lnTo>
                  <a:pt x="135" y="480"/>
                </a:lnTo>
                <a:lnTo>
                  <a:pt x="125" y="456"/>
                </a:lnTo>
                <a:lnTo>
                  <a:pt x="118" y="429"/>
                </a:lnTo>
                <a:lnTo>
                  <a:pt x="111" y="403"/>
                </a:lnTo>
                <a:lnTo>
                  <a:pt x="106" y="376"/>
                </a:lnTo>
                <a:lnTo>
                  <a:pt x="102" y="349"/>
                </a:lnTo>
                <a:lnTo>
                  <a:pt x="101" y="320"/>
                </a:lnTo>
                <a:lnTo>
                  <a:pt x="101" y="292"/>
                </a:lnTo>
                <a:lnTo>
                  <a:pt x="101" y="292"/>
                </a:lnTo>
                <a:lnTo>
                  <a:pt x="102" y="268"/>
                </a:lnTo>
                <a:lnTo>
                  <a:pt x="105" y="243"/>
                </a:lnTo>
                <a:lnTo>
                  <a:pt x="108" y="220"/>
                </a:lnTo>
                <a:lnTo>
                  <a:pt x="114" y="197"/>
                </a:lnTo>
                <a:lnTo>
                  <a:pt x="120" y="174"/>
                </a:lnTo>
                <a:lnTo>
                  <a:pt x="128" y="152"/>
                </a:lnTo>
                <a:lnTo>
                  <a:pt x="136" y="131"/>
                </a:lnTo>
                <a:lnTo>
                  <a:pt x="146" y="110"/>
                </a:lnTo>
                <a:lnTo>
                  <a:pt x="146" y="110"/>
                </a:lnTo>
                <a:lnTo>
                  <a:pt x="135" y="99"/>
                </a:lnTo>
                <a:lnTo>
                  <a:pt x="127" y="87"/>
                </a:lnTo>
                <a:lnTo>
                  <a:pt x="118" y="74"/>
                </a:lnTo>
                <a:lnTo>
                  <a:pt x="111" y="60"/>
                </a:lnTo>
                <a:lnTo>
                  <a:pt x="106" y="46"/>
                </a:lnTo>
                <a:lnTo>
                  <a:pt x="101" y="31"/>
                </a:lnTo>
                <a:lnTo>
                  <a:pt x="99" y="15"/>
                </a:lnTo>
                <a:lnTo>
                  <a:pt x="97" y="0"/>
                </a:lnTo>
                <a:lnTo>
                  <a:pt x="97" y="0"/>
                </a:lnTo>
                <a:lnTo>
                  <a:pt x="77" y="32"/>
                </a:lnTo>
                <a:lnTo>
                  <a:pt x="59" y="65"/>
                </a:lnTo>
                <a:lnTo>
                  <a:pt x="43" y="100"/>
                </a:lnTo>
                <a:lnTo>
                  <a:pt x="28" y="137"/>
                </a:lnTo>
                <a:lnTo>
                  <a:pt x="17" y="174"/>
                </a:lnTo>
                <a:lnTo>
                  <a:pt x="12" y="194"/>
                </a:lnTo>
                <a:lnTo>
                  <a:pt x="9" y="213"/>
                </a:lnTo>
                <a:lnTo>
                  <a:pt x="5" y="234"/>
                </a:lnTo>
                <a:lnTo>
                  <a:pt x="3" y="253"/>
                </a:lnTo>
                <a:lnTo>
                  <a:pt x="2" y="274"/>
                </a:lnTo>
                <a:lnTo>
                  <a:pt x="0" y="294"/>
                </a:lnTo>
                <a:lnTo>
                  <a:pt x="0" y="294"/>
                </a:lnTo>
                <a:lnTo>
                  <a:pt x="0" y="323"/>
                </a:lnTo>
                <a:lnTo>
                  <a:pt x="2" y="353"/>
                </a:lnTo>
                <a:lnTo>
                  <a:pt x="4" y="382"/>
                </a:lnTo>
                <a:lnTo>
                  <a:pt x="9" y="411"/>
                </a:lnTo>
                <a:lnTo>
                  <a:pt x="15" y="439"/>
                </a:lnTo>
                <a:lnTo>
                  <a:pt x="22" y="465"/>
                </a:lnTo>
                <a:lnTo>
                  <a:pt x="31" y="492"/>
                </a:lnTo>
                <a:lnTo>
                  <a:pt x="40" y="519"/>
                </a:lnTo>
                <a:lnTo>
                  <a:pt x="51" y="544"/>
                </a:lnTo>
                <a:lnTo>
                  <a:pt x="65" y="570"/>
                </a:lnTo>
                <a:lnTo>
                  <a:pt x="78" y="593"/>
                </a:lnTo>
                <a:lnTo>
                  <a:pt x="93" y="617"/>
                </a:lnTo>
                <a:lnTo>
                  <a:pt x="110" y="639"/>
                </a:lnTo>
                <a:lnTo>
                  <a:pt x="127" y="661"/>
                </a:lnTo>
                <a:lnTo>
                  <a:pt x="145" y="681"/>
                </a:lnTo>
                <a:lnTo>
                  <a:pt x="163" y="702"/>
                </a:lnTo>
                <a:lnTo>
                  <a:pt x="163" y="702"/>
                </a:lnTo>
                <a:lnTo>
                  <a:pt x="176" y="693"/>
                </a:lnTo>
                <a:lnTo>
                  <a:pt x="188" y="686"/>
                </a:lnTo>
                <a:lnTo>
                  <a:pt x="202" y="680"/>
                </a:lnTo>
                <a:lnTo>
                  <a:pt x="216" y="674"/>
                </a:lnTo>
                <a:lnTo>
                  <a:pt x="231" y="670"/>
                </a:lnTo>
                <a:lnTo>
                  <a:pt x="245" y="668"/>
                </a:lnTo>
                <a:lnTo>
                  <a:pt x="261" y="667"/>
                </a:lnTo>
                <a:lnTo>
                  <a:pt x="277" y="665"/>
                </a:lnTo>
                <a:lnTo>
                  <a:pt x="277" y="665"/>
                </a:lnTo>
                <a:lnTo>
                  <a:pt x="283" y="667"/>
                </a:lnTo>
                <a:lnTo>
                  <a:pt x="283" y="667"/>
                </a:lnTo>
                <a:close/>
              </a:path>
            </a:pathLst>
          </a:custGeom>
          <a:solidFill>
            <a:srgbClr val="071F65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5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Ellipse 28"/>
          <p:cNvSpPr/>
          <p:nvPr/>
        </p:nvSpPr>
        <p:spPr>
          <a:xfrm>
            <a:off x="4351340" y="3894138"/>
            <a:ext cx="1563687" cy="1562100"/>
          </a:xfrm>
          <a:prstGeom prst="ellipse">
            <a:avLst/>
          </a:prstGeom>
          <a:solidFill>
            <a:srgbClr val="F7F7F7"/>
          </a:solidFill>
          <a:ln w="76200">
            <a:solidFill>
              <a:schemeClr val="bg1">
                <a:lumMod val="50000"/>
              </a:schemeClr>
            </a:solidFill>
          </a:ln>
        </p:spPr>
        <p:txBody>
          <a:bodyPr anchor="ctr" anchorCtr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机会</a:t>
            </a:r>
            <a:endParaRPr kumimoji="0" lang="fr-F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Freeform 95"/>
          <p:cNvSpPr>
            <a:spLocks/>
          </p:cNvSpPr>
          <p:nvPr/>
        </p:nvSpPr>
        <p:spPr bwMode="auto">
          <a:xfrm flipH="1">
            <a:off x="4351339" y="3829052"/>
            <a:ext cx="487362" cy="490537"/>
          </a:xfrm>
          <a:custGeom>
            <a:avLst/>
            <a:gdLst>
              <a:gd name="T0" fmla="*/ 117 w 275"/>
              <a:gd name="T1" fmla="*/ 275 h 275"/>
              <a:gd name="T2" fmla="*/ 77 w 275"/>
              <a:gd name="T3" fmla="*/ 271 h 275"/>
              <a:gd name="T4" fmla="*/ 45 w 275"/>
              <a:gd name="T5" fmla="*/ 262 h 275"/>
              <a:gd name="T6" fmla="*/ 24 w 275"/>
              <a:gd name="T7" fmla="*/ 252 h 275"/>
              <a:gd name="T8" fmla="*/ 0 w 275"/>
              <a:gd name="T9" fmla="*/ 239 h 275"/>
              <a:gd name="T10" fmla="*/ 16 w 275"/>
              <a:gd name="T11" fmla="*/ 234 h 275"/>
              <a:gd name="T12" fmla="*/ 39 w 275"/>
              <a:gd name="T13" fmla="*/ 224 h 275"/>
              <a:gd name="T14" fmla="*/ 32 w 275"/>
              <a:gd name="T15" fmla="*/ 214 h 275"/>
              <a:gd name="T16" fmla="*/ 21 w 275"/>
              <a:gd name="T17" fmla="*/ 196 h 275"/>
              <a:gd name="T18" fmla="*/ 16 w 275"/>
              <a:gd name="T19" fmla="*/ 185 h 275"/>
              <a:gd name="T20" fmla="*/ 8 w 275"/>
              <a:gd name="T21" fmla="*/ 160 h 275"/>
              <a:gd name="T22" fmla="*/ 5 w 275"/>
              <a:gd name="T23" fmla="*/ 133 h 275"/>
              <a:gd name="T24" fmla="*/ 8 w 275"/>
              <a:gd name="T25" fmla="*/ 108 h 275"/>
              <a:gd name="T26" fmla="*/ 16 w 275"/>
              <a:gd name="T27" fmla="*/ 82 h 275"/>
              <a:gd name="T28" fmla="*/ 28 w 275"/>
              <a:gd name="T29" fmla="*/ 59 h 275"/>
              <a:gd name="T30" fmla="*/ 44 w 275"/>
              <a:gd name="T31" fmla="*/ 40 h 275"/>
              <a:gd name="T32" fmla="*/ 65 w 275"/>
              <a:gd name="T33" fmla="*/ 23 h 275"/>
              <a:gd name="T34" fmla="*/ 89 w 275"/>
              <a:gd name="T35" fmla="*/ 9 h 275"/>
              <a:gd name="T36" fmla="*/ 101 w 275"/>
              <a:gd name="T37" fmla="*/ 6 h 275"/>
              <a:gd name="T38" fmla="*/ 127 w 275"/>
              <a:gd name="T39" fmla="*/ 0 h 275"/>
              <a:gd name="T40" fmla="*/ 140 w 275"/>
              <a:gd name="T41" fmla="*/ 0 h 275"/>
              <a:gd name="T42" fmla="*/ 161 w 275"/>
              <a:gd name="T43" fmla="*/ 1 h 275"/>
              <a:gd name="T44" fmla="*/ 180 w 275"/>
              <a:gd name="T45" fmla="*/ 6 h 275"/>
              <a:gd name="T46" fmla="*/ 215 w 275"/>
              <a:gd name="T47" fmla="*/ 22 h 275"/>
              <a:gd name="T48" fmla="*/ 244 w 275"/>
              <a:gd name="T49" fmla="*/ 48 h 275"/>
              <a:gd name="T50" fmla="*/ 255 w 275"/>
              <a:gd name="T51" fmla="*/ 64 h 275"/>
              <a:gd name="T52" fmla="*/ 264 w 275"/>
              <a:gd name="T53" fmla="*/ 82 h 275"/>
              <a:gd name="T54" fmla="*/ 269 w 275"/>
              <a:gd name="T55" fmla="*/ 96 h 275"/>
              <a:gd name="T56" fmla="*/ 273 w 275"/>
              <a:gd name="T57" fmla="*/ 122 h 275"/>
              <a:gd name="T58" fmla="*/ 273 w 275"/>
              <a:gd name="T59" fmla="*/ 148 h 275"/>
              <a:gd name="T60" fmla="*/ 269 w 275"/>
              <a:gd name="T61" fmla="*/ 173 h 275"/>
              <a:gd name="T62" fmla="*/ 259 w 275"/>
              <a:gd name="T63" fmla="*/ 197 h 275"/>
              <a:gd name="T64" fmla="*/ 244 w 275"/>
              <a:gd name="T65" fmla="*/ 218 h 275"/>
              <a:gd name="T66" fmla="*/ 226 w 275"/>
              <a:gd name="T67" fmla="*/ 237 h 275"/>
              <a:gd name="T68" fmla="*/ 204 w 275"/>
              <a:gd name="T69" fmla="*/ 252 h 275"/>
              <a:gd name="T70" fmla="*/ 192 w 275"/>
              <a:gd name="T71" fmla="*/ 258 h 275"/>
              <a:gd name="T72" fmla="*/ 185 w 275"/>
              <a:gd name="T73" fmla="*/ 260 h 275"/>
              <a:gd name="T74" fmla="*/ 152 w 275"/>
              <a:gd name="T75" fmla="*/ 271 h 275"/>
              <a:gd name="T76" fmla="*/ 117 w 275"/>
              <a:gd name="T77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75" h="275">
                <a:moveTo>
                  <a:pt x="117" y="275"/>
                </a:moveTo>
                <a:lnTo>
                  <a:pt x="117" y="275"/>
                </a:lnTo>
                <a:lnTo>
                  <a:pt x="96" y="274"/>
                </a:lnTo>
                <a:lnTo>
                  <a:pt x="77" y="271"/>
                </a:lnTo>
                <a:lnTo>
                  <a:pt x="60" y="267"/>
                </a:lnTo>
                <a:lnTo>
                  <a:pt x="45" y="262"/>
                </a:lnTo>
                <a:lnTo>
                  <a:pt x="32" y="257"/>
                </a:lnTo>
                <a:lnTo>
                  <a:pt x="24" y="252"/>
                </a:lnTo>
                <a:lnTo>
                  <a:pt x="14" y="247"/>
                </a:lnTo>
                <a:lnTo>
                  <a:pt x="0" y="239"/>
                </a:lnTo>
                <a:lnTo>
                  <a:pt x="16" y="234"/>
                </a:lnTo>
                <a:lnTo>
                  <a:pt x="16" y="234"/>
                </a:lnTo>
                <a:lnTo>
                  <a:pt x="28" y="229"/>
                </a:lnTo>
                <a:lnTo>
                  <a:pt x="39" y="224"/>
                </a:lnTo>
                <a:lnTo>
                  <a:pt x="39" y="224"/>
                </a:lnTo>
                <a:lnTo>
                  <a:pt x="32" y="214"/>
                </a:lnTo>
                <a:lnTo>
                  <a:pt x="26" y="206"/>
                </a:lnTo>
                <a:lnTo>
                  <a:pt x="21" y="196"/>
                </a:lnTo>
                <a:lnTo>
                  <a:pt x="16" y="185"/>
                </a:lnTo>
                <a:lnTo>
                  <a:pt x="16" y="185"/>
                </a:lnTo>
                <a:lnTo>
                  <a:pt x="11" y="172"/>
                </a:lnTo>
                <a:lnTo>
                  <a:pt x="8" y="160"/>
                </a:lnTo>
                <a:lnTo>
                  <a:pt x="7" y="146"/>
                </a:lnTo>
                <a:lnTo>
                  <a:pt x="5" y="133"/>
                </a:lnTo>
                <a:lnTo>
                  <a:pt x="7" y="120"/>
                </a:lnTo>
                <a:lnTo>
                  <a:pt x="8" y="108"/>
                </a:lnTo>
                <a:lnTo>
                  <a:pt x="11" y="94"/>
                </a:lnTo>
                <a:lnTo>
                  <a:pt x="16" y="82"/>
                </a:lnTo>
                <a:lnTo>
                  <a:pt x="21" y="71"/>
                </a:lnTo>
                <a:lnTo>
                  <a:pt x="28" y="59"/>
                </a:lnTo>
                <a:lnTo>
                  <a:pt x="36" y="49"/>
                </a:lnTo>
                <a:lnTo>
                  <a:pt x="44" y="40"/>
                </a:lnTo>
                <a:lnTo>
                  <a:pt x="54" y="30"/>
                </a:lnTo>
                <a:lnTo>
                  <a:pt x="65" y="23"/>
                </a:lnTo>
                <a:lnTo>
                  <a:pt x="76" y="15"/>
                </a:lnTo>
                <a:lnTo>
                  <a:pt x="89" y="9"/>
                </a:lnTo>
                <a:lnTo>
                  <a:pt x="89" y="9"/>
                </a:lnTo>
                <a:lnTo>
                  <a:pt x="101" y="6"/>
                </a:lnTo>
                <a:lnTo>
                  <a:pt x="113" y="2"/>
                </a:lnTo>
                <a:lnTo>
                  <a:pt x="127" y="0"/>
                </a:lnTo>
                <a:lnTo>
                  <a:pt x="140" y="0"/>
                </a:lnTo>
                <a:lnTo>
                  <a:pt x="140" y="0"/>
                </a:lnTo>
                <a:lnTo>
                  <a:pt x="150" y="0"/>
                </a:lnTo>
                <a:lnTo>
                  <a:pt x="161" y="1"/>
                </a:lnTo>
                <a:lnTo>
                  <a:pt x="170" y="3"/>
                </a:lnTo>
                <a:lnTo>
                  <a:pt x="180" y="6"/>
                </a:lnTo>
                <a:lnTo>
                  <a:pt x="198" y="12"/>
                </a:lnTo>
                <a:lnTo>
                  <a:pt x="215" y="22"/>
                </a:lnTo>
                <a:lnTo>
                  <a:pt x="230" y="34"/>
                </a:lnTo>
                <a:lnTo>
                  <a:pt x="244" y="48"/>
                </a:lnTo>
                <a:lnTo>
                  <a:pt x="249" y="56"/>
                </a:lnTo>
                <a:lnTo>
                  <a:pt x="255" y="64"/>
                </a:lnTo>
                <a:lnTo>
                  <a:pt x="260" y="74"/>
                </a:lnTo>
                <a:lnTo>
                  <a:pt x="264" y="82"/>
                </a:lnTo>
                <a:lnTo>
                  <a:pt x="264" y="82"/>
                </a:lnTo>
                <a:lnTo>
                  <a:pt x="269" y="96"/>
                </a:lnTo>
                <a:lnTo>
                  <a:pt x="272" y="109"/>
                </a:lnTo>
                <a:lnTo>
                  <a:pt x="273" y="122"/>
                </a:lnTo>
                <a:lnTo>
                  <a:pt x="275" y="134"/>
                </a:lnTo>
                <a:lnTo>
                  <a:pt x="273" y="148"/>
                </a:lnTo>
                <a:lnTo>
                  <a:pt x="272" y="161"/>
                </a:lnTo>
                <a:lnTo>
                  <a:pt x="269" y="173"/>
                </a:lnTo>
                <a:lnTo>
                  <a:pt x="264" y="185"/>
                </a:lnTo>
                <a:lnTo>
                  <a:pt x="259" y="197"/>
                </a:lnTo>
                <a:lnTo>
                  <a:pt x="252" y="208"/>
                </a:lnTo>
                <a:lnTo>
                  <a:pt x="244" y="218"/>
                </a:lnTo>
                <a:lnTo>
                  <a:pt x="236" y="229"/>
                </a:lnTo>
                <a:lnTo>
                  <a:pt x="226" y="237"/>
                </a:lnTo>
                <a:lnTo>
                  <a:pt x="215" y="245"/>
                </a:lnTo>
                <a:lnTo>
                  <a:pt x="204" y="252"/>
                </a:lnTo>
                <a:lnTo>
                  <a:pt x="192" y="258"/>
                </a:lnTo>
                <a:lnTo>
                  <a:pt x="192" y="258"/>
                </a:lnTo>
                <a:lnTo>
                  <a:pt x="185" y="260"/>
                </a:lnTo>
                <a:lnTo>
                  <a:pt x="185" y="260"/>
                </a:lnTo>
                <a:lnTo>
                  <a:pt x="168" y="267"/>
                </a:lnTo>
                <a:lnTo>
                  <a:pt x="152" y="271"/>
                </a:lnTo>
                <a:lnTo>
                  <a:pt x="134" y="274"/>
                </a:lnTo>
                <a:lnTo>
                  <a:pt x="117" y="275"/>
                </a:lnTo>
                <a:lnTo>
                  <a:pt x="117" y="2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rgbClr val="F7F7F7"/>
            </a:solidFill>
            <a:round/>
            <a:headEnd/>
            <a:tailEnd/>
          </a:ln>
        </p:spPr>
        <p:txBody>
          <a:bodyPr anchor="ctr" anchorCtr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Arial Black"/>
                <a:ea typeface="微软雅黑"/>
                <a:cs typeface="+mn-cs"/>
              </a:rPr>
              <a:t>O</a:t>
            </a:r>
          </a:p>
        </p:txBody>
      </p:sp>
      <p:sp>
        <p:nvSpPr>
          <p:cNvPr id="15" name="Freeform 185"/>
          <p:cNvSpPr>
            <a:spLocks/>
          </p:cNvSpPr>
          <p:nvPr/>
        </p:nvSpPr>
        <p:spPr bwMode="auto">
          <a:xfrm>
            <a:off x="4094164" y="4159252"/>
            <a:ext cx="501650" cy="1246187"/>
          </a:xfrm>
          <a:custGeom>
            <a:avLst/>
            <a:gdLst>
              <a:gd name="T0" fmla="*/ 283 w 283"/>
              <a:gd name="T1" fmla="*/ 667 h 702"/>
              <a:gd name="T2" fmla="*/ 242 w 283"/>
              <a:gd name="T3" fmla="*/ 633 h 702"/>
              <a:gd name="T4" fmla="*/ 205 w 283"/>
              <a:gd name="T5" fmla="*/ 594 h 702"/>
              <a:gd name="T6" fmla="*/ 174 w 283"/>
              <a:gd name="T7" fmla="*/ 551 h 702"/>
              <a:gd name="T8" fmla="*/ 147 w 283"/>
              <a:gd name="T9" fmla="*/ 505 h 702"/>
              <a:gd name="T10" fmla="*/ 125 w 283"/>
              <a:gd name="T11" fmla="*/ 456 h 702"/>
              <a:gd name="T12" fmla="*/ 111 w 283"/>
              <a:gd name="T13" fmla="*/ 403 h 702"/>
              <a:gd name="T14" fmla="*/ 102 w 283"/>
              <a:gd name="T15" fmla="*/ 349 h 702"/>
              <a:gd name="T16" fmla="*/ 101 w 283"/>
              <a:gd name="T17" fmla="*/ 292 h 702"/>
              <a:gd name="T18" fmla="*/ 102 w 283"/>
              <a:gd name="T19" fmla="*/ 268 h 702"/>
              <a:gd name="T20" fmla="*/ 108 w 283"/>
              <a:gd name="T21" fmla="*/ 220 h 702"/>
              <a:gd name="T22" fmla="*/ 120 w 283"/>
              <a:gd name="T23" fmla="*/ 174 h 702"/>
              <a:gd name="T24" fmla="*/ 136 w 283"/>
              <a:gd name="T25" fmla="*/ 131 h 702"/>
              <a:gd name="T26" fmla="*/ 146 w 283"/>
              <a:gd name="T27" fmla="*/ 110 h 702"/>
              <a:gd name="T28" fmla="*/ 127 w 283"/>
              <a:gd name="T29" fmla="*/ 87 h 702"/>
              <a:gd name="T30" fmla="*/ 111 w 283"/>
              <a:gd name="T31" fmla="*/ 60 h 702"/>
              <a:gd name="T32" fmla="*/ 101 w 283"/>
              <a:gd name="T33" fmla="*/ 31 h 702"/>
              <a:gd name="T34" fmla="*/ 97 w 283"/>
              <a:gd name="T35" fmla="*/ 0 h 702"/>
              <a:gd name="T36" fmla="*/ 77 w 283"/>
              <a:gd name="T37" fmla="*/ 32 h 702"/>
              <a:gd name="T38" fmla="*/ 43 w 283"/>
              <a:gd name="T39" fmla="*/ 100 h 702"/>
              <a:gd name="T40" fmla="*/ 17 w 283"/>
              <a:gd name="T41" fmla="*/ 174 h 702"/>
              <a:gd name="T42" fmla="*/ 9 w 283"/>
              <a:gd name="T43" fmla="*/ 213 h 702"/>
              <a:gd name="T44" fmla="*/ 3 w 283"/>
              <a:gd name="T45" fmla="*/ 253 h 702"/>
              <a:gd name="T46" fmla="*/ 0 w 283"/>
              <a:gd name="T47" fmla="*/ 294 h 702"/>
              <a:gd name="T48" fmla="*/ 0 w 283"/>
              <a:gd name="T49" fmla="*/ 323 h 702"/>
              <a:gd name="T50" fmla="*/ 4 w 283"/>
              <a:gd name="T51" fmla="*/ 382 h 702"/>
              <a:gd name="T52" fmla="*/ 15 w 283"/>
              <a:gd name="T53" fmla="*/ 439 h 702"/>
              <a:gd name="T54" fmla="*/ 31 w 283"/>
              <a:gd name="T55" fmla="*/ 492 h 702"/>
              <a:gd name="T56" fmla="*/ 51 w 283"/>
              <a:gd name="T57" fmla="*/ 544 h 702"/>
              <a:gd name="T58" fmla="*/ 78 w 283"/>
              <a:gd name="T59" fmla="*/ 593 h 702"/>
              <a:gd name="T60" fmla="*/ 110 w 283"/>
              <a:gd name="T61" fmla="*/ 639 h 702"/>
              <a:gd name="T62" fmla="*/ 145 w 283"/>
              <a:gd name="T63" fmla="*/ 681 h 702"/>
              <a:gd name="T64" fmla="*/ 163 w 283"/>
              <a:gd name="T65" fmla="*/ 702 h 702"/>
              <a:gd name="T66" fmla="*/ 188 w 283"/>
              <a:gd name="T67" fmla="*/ 686 h 702"/>
              <a:gd name="T68" fmla="*/ 216 w 283"/>
              <a:gd name="T69" fmla="*/ 674 h 702"/>
              <a:gd name="T70" fmla="*/ 245 w 283"/>
              <a:gd name="T71" fmla="*/ 668 h 702"/>
              <a:gd name="T72" fmla="*/ 277 w 283"/>
              <a:gd name="T73" fmla="*/ 665 h 702"/>
              <a:gd name="T74" fmla="*/ 283 w 283"/>
              <a:gd name="T75" fmla="*/ 667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3" h="702">
                <a:moveTo>
                  <a:pt x="283" y="667"/>
                </a:moveTo>
                <a:lnTo>
                  <a:pt x="283" y="667"/>
                </a:lnTo>
                <a:lnTo>
                  <a:pt x="261" y="650"/>
                </a:lnTo>
                <a:lnTo>
                  <a:pt x="242" y="633"/>
                </a:lnTo>
                <a:lnTo>
                  <a:pt x="222" y="613"/>
                </a:lnTo>
                <a:lnTo>
                  <a:pt x="205" y="594"/>
                </a:lnTo>
                <a:lnTo>
                  <a:pt x="188" y="573"/>
                </a:lnTo>
                <a:lnTo>
                  <a:pt x="174" y="551"/>
                </a:lnTo>
                <a:lnTo>
                  <a:pt x="159" y="528"/>
                </a:lnTo>
                <a:lnTo>
                  <a:pt x="147" y="505"/>
                </a:lnTo>
                <a:lnTo>
                  <a:pt x="135" y="480"/>
                </a:lnTo>
                <a:lnTo>
                  <a:pt x="125" y="456"/>
                </a:lnTo>
                <a:lnTo>
                  <a:pt x="118" y="429"/>
                </a:lnTo>
                <a:lnTo>
                  <a:pt x="111" y="403"/>
                </a:lnTo>
                <a:lnTo>
                  <a:pt x="106" y="376"/>
                </a:lnTo>
                <a:lnTo>
                  <a:pt x="102" y="349"/>
                </a:lnTo>
                <a:lnTo>
                  <a:pt x="101" y="320"/>
                </a:lnTo>
                <a:lnTo>
                  <a:pt x="101" y="292"/>
                </a:lnTo>
                <a:lnTo>
                  <a:pt x="101" y="292"/>
                </a:lnTo>
                <a:lnTo>
                  <a:pt x="102" y="268"/>
                </a:lnTo>
                <a:lnTo>
                  <a:pt x="105" y="243"/>
                </a:lnTo>
                <a:lnTo>
                  <a:pt x="108" y="220"/>
                </a:lnTo>
                <a:lnTo>
                  <a:pt x="114" y="197"/>
                </a:lnTo>
                <a:lnTo>
                  <a:pt x="120" y="174"/>
                </a:lnTo>
                <a:lnTo>
                  <a:pt x="128" y="152"/>
                </a:lnTo>
                <a:lnTo>
                  <a:pt x="136" y="131"/>
                </a:lnTo>
                <a:lnTo>
                  <a:pt x="146" y="110"/>
                </a:lnTo>
                <a:lnTo>
                  <a:pt x="146" y="110"/>
                </a:lnTo>
                <a:lnTo>
                  <a:pt x="135" y="99"/>
                </a:lnTo>
                <a:lnTo>
                  <a:pt x="127" y="87"/>
                </a:lnTo>
                <a:lnTo>
                  <a:pt x="118" y="74"/>
                </a:lnTo>
                <a:lnTo>
                  <a:pt x="111" y="60"/>
                </a:lnTo>
                <a:lnTo>
                  <a:pt x="106" y="46"/>
                </a:lnTo>
                <a:lnTo>
                  <a:pt x="101" y="31"/>
                </a:lnTo>
                <a:lnTo>
                  <a:pt x="99" y="15"/>
                </a:lnTo>
                <a:lnTo>
                  <a:pt x="97" y="0"/>
                </a:lnTo>
                <a:lnTo>
                  <a:pt x="97" y="0"/>
                </a:lnTo>
                <a:lnTo>
                  <a:pt x="77" y="32"/>
                </a:lnTo>
                <a:lnTo>
                  <a:pt x="59" y="65"/>
                </a:lnTo>
                <a:lnTo>
                  <a:pt x="43" y="100"/>
                </a:lnTo>
                <a:lnTo>
                  <a:pt x="28" y="137"/>
                </a:lnTo>
                <a:lnTo>
                  <a:pt x="17" y="174"/>
                </a:lnTo>
                <a:lnTo>
                  <a:pt x="12" y="194"/>
                </a:lnTo>
                <a:lnTo>
                  <a:pt x="9" y="213"/>
                </a:lnTo>
                <a:lnTo>
                  <a:pt x="5" y="234"/>
                </a:lnTo>
                <a:lnTo>
                  <a:pt x="3" y="253"/>
                </a:lnTo>
                <a:lnTo>
                  <a:pt x="2" y="274"/>
                </a:lnTo>
                <a:lnTo>
                  <a:pt x="0" y="294"/>
                </a:lnTo>
                <a:lnTo>
                  <a:pt x="0" y="294"/>
                </a:lnTo>
                <a:lnTo>
                  <a:pt x="0" y="323"/>
                </a:lnTo>
                <a:lnTo>
                  <a:pt x="2" y="353"/>
                </a:lnTo>
                <a:lnTo>
                  <a:pt x="4" y="382"/>
                </a:lnTo>
                <a:lnTo>
                  <a:pt x="9" y="411"/>
                </a:lnTo>
                <a:lnTo>
                  <a:pt x="15" y="439"/>
                </a:lnTo>
                <a:lnTo>
                  <a:pt x="22" y="465"/>
                </a:lnTo>
                <a:lnTo>
                  <a:pt x="31" y="492"/>
                </a:lnTo>
                <a:lnTo>
                  <a:pt x="40" y="519"/>
                </a:lnTo>
                <a:lnTo>
                  <a:pt x="51" y="544"/>
                </a:lnTo>
                <a:lnTo>
                  <a:pt x="65" y="570"/>
                </a:lnTo>
                <a:lnTo>
                  <a:pt x="78" y="593"/>
                </a:lnTo>
                <a:lnTo>
                  <a:pt x="93" y="617"/>
                </a:lnTo>
                <a:lnTo>
                  <a:pt x="110" y="639"/>
                </a:lnTo>
                <a:lnTo>
                  <a:pt x="127" y="661"/>
                </a:lnTo>
                <a:lnTo>
                  <a:pt x="145" y="681"/>
                </a:lnTo>
                <a:lnTo>
                  <a:pt x="163" y="702"/>
                </a:lnTo>
                <a:lnTo>
                  <a:pt x="163" y="702"/>
                </a:lnTo>
                <a:lnTo>
                  <a:pt x="176" y="693"/>
                </a:lnTo>
                <a:lnTo>
                  <a:pt x="188" y="686"/>
                </a:lnTo>
                <a:lnTo>
                  <a:pt x="202" y="680"/>
                </a:lnTo>
                <a:lnTo>
                  <a:pt x="216" y="674"/>
                </a:lnTo>
                <a:lnTo>
                  <a:pt x="231" y="670"/>
                </a:lnTo>
                <a:lnTo>
                  <a:pt x="245" y="668"/>
                </a:lnTo>
                <a:lnTo>
                  <a:pt x="261" y="667"/>
                </a:lnTo>
                <a:lnTo>
                  <a:pt x="277" y="665"/>
                </a:lnTo>
                <a:lnTo>
                  <a:pt x="277" y="665"/>
                </a:lnTo>
                <a:lnTo>
                  <a:pt x="283" y="667"/>
                </a:lnTo>
                <a:lnTo>
                  <a:pt x="283" y="66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5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094164" y="3733801"/>
            <a:ext cx="3935412" cy="0"/>
          </a:xfrm>
          <a:prstGeom prst="line">
            <a:avLst/>
          </a:prstGeom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062664" y="1785938"/>
            <a:ext cx="0" cy="3911600"/>
          </a:xfrm>
          <a:prstGeom prst="line">
            <a:avLst/>
          </a:prstGeom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9"/>
          <p:cNvSpPr txBox="1"/>
          <p:nvPr/>
        </p:nvSpPr>
        <p:spPr>
          <a:xfrm>
            <a:off x="2952291" y="2325353"/>
            <a:ext cx="1140283" cy="102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3D3F41"/>
                </a:solidFill>
                <a:latin typeface="微软雅黑"/>
                <a:ea typeface="微软雅黑"/>
                <a:cs typeface="Arial" pitchFamily="34" charset="0"/>
              </a:rPr>
              <a:t>轻量</a:t>
            </a:r>
            <a:endParaRPr lang="en-US" altLang="zh-CN" sz="1600" b="1" kern="0" dirty="0">
              <a:solidFill>
                <a:srgbClr val="3D3F41"/>
              </a:solidFill>
              <a:latin typeface="微软雅黑"/>
              <a:ea typeface="微软雅黑"/>
              <a:cs typeface="Arial" pitchFamily="34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微软雅黑"/>
                <a:ea typeface="微软雅黑"/>
                <a:cs typeface="Arial" pitchFamily="34" charset="0"/>
              </a:rPr>
              <a:t>使用简单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微软雅黑"/>
              <a:ea typeface="微软雅黑"/>
              <a:cs typeface="Arial" pitchFamily="34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微软雅黑"/>
              <a:ea typeface="微软雅黑"/>
              <a:cs typeface="Arial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34A0362-21A5-4803-BC56-F6B434DAA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08555E-FA2B-48D8-97FB-162359795D7E}"/>
              </a:ext>
            </a:extLst>
          </p:cNvPr>
          <p:cNvSpPr txBox="1"/>
          <p:nvPr/>
        </p:nvSpPr>
        <p:spPr>
          <a:xfrm>
            <a:off x="8153400" y="2325352"/>
            <a:ext cx="336981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+mn-ea"/>
              </a:rPr>
              <a:t>体量小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暂时只能解决独立电商的物流模块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FCD6E4-9285-4F72-A63C-136D1F6E7090}"/>
              </a:ext>
            </a:extLst>
          </p:cNvPr>
          <p:cNvSpPr txBox="1"/>
          <p:nvPr/>
        </p:nvSpPr>
        <p:spPr>
          <a:xfrm>
            <a:off x="2145208" y="4304639"/>
            <a:ext cx="226926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+mn-ea"/>
              </a:rPr>
              <a:t>众多独立电商的需求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网上购物是趋势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8D60DC-AE4A-4462-AAF2-1348FA411D84}"/>
              </a:ext>
            </a:extLst>
          </p:cNvPr>
          <p:cNvSpPr txBox="1"/>
          <p:nvPr/>
        </p:nvSpPr>
        <p:spPr>
          <a:xfrm>
            <a:off x="8153400" y="4432762"/>
            <a:ext cx="2743200" cy="69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+mn-ea"/>
              </a:rPr>
              <a:t>淘宝对物流公司的整合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6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411936"/>
      </p:ext>
    </p:extLst>
  </p:cSld>
  <p:clrMapOvr>
    <a:masterClrMapping/>
  </p:clrMapOvr>
  <p:transition spd="slow" advClick="0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8135041" y="4756774"/>
            <a:ext cx="2219610" cy="863113"/>
          </a:xfrm>
          <a:custGeom>
            <a:avLst/>
            <a:gdLst>
              <a:gd name="connsiteX0" fmla="*/ 0 w 1670050"/>
              <a:gd name="connsiteY0" fmla="*/ 666750 h 666750"/>
              <a:gd name="connsiteX1" fmla="*/ 139700 w 1670050"/>
              <a:gd name="connsiteY1" fmla="*/ 0 h 666750"/>
              <a:gd name="connsiteX2" fmla="*/ 1670050 w 1670050"/>
              <a:gd name="connsiteY2" fmla="*/ 12700 h 666750"/>
              <a:gd name="connsiteX3" fmla="*/ 0 w 1670050"/>
              <a:gd name="connsiteY3" fmla="*/ 666750 h 666750"/>
              <a:gd name="connsiteX0" fmla="*/ 0 w 1676400"/>
              <a:gd name="connsiteY0" fmla="*/ 666750 h 666750"/>
              <a:gd name="connsiteX1" fmla="*/ 139700 w 1676400"/>
              <a:gd name="connsiteY1" fmla="*/ 0 h 666750"/>
              <a:gd name="connsiteX2" fmla="*/ 1676400 w 1676400"/>
              <a:gd name="connsiteY2" fmla="*/ 38100 h 666750"/>
              <a:gd name="connsiteX3" fmla="*/ 0 w 1676400"/>
              <a:gd name="connsiteY3" fmla="*/ 666750 h 666750"/>
              <a:gd name="connsiteX0" fmla="*/ 0 w 1668780"/>
              <a:gd name="connsiteY0" fmla="*/ 666750 h 666750"/>
              <a:gd name="connsiteX1" fmla="*/ 139700 w 1668780"/>
              <a:gd name="connsiteY1" fmla="*/ 0 h 666750"/>
              <a:gd name="connsiteX2" fmla="*/ 1668780 w 1668780"/>
              <a:gd name="connsiteY2" fmla="*/ 22860 h 666750"/>
              <a:gd name="connsiteX3" fmla="*/ 0 w 1668780"/>
              <a:gd name="connsiteY3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8780" h="666750">
                <a:moveTo>
                  <a:pt x="0" y="666750"/>
                </a:moveTo>
                <a:lnTo>
                  <a:pt x="139700" y="0"/>
                </a:lnTo>
                <a:lnTo>
                  <a:pt x="1668780" y="22860"/>
                </a:lnTo>
                <a:lnTo>
                  <a:pt x="0" y="6667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837348" y="1964791"/>
            <a:ext cx="8517303" cy="2899650"/>
          </a:xfrm>
          <a:custGeom>
            <a:avLst/>
            <a:gdLst>
              <a:gd name="connsiteX0" fmla="*/ 899160 w 6408420"/>
              <a:gd name="connsiteY0" fmla="*/ 0 h 2240280"/>
              <a:gd name="connsiteX1" fmla="*/ 6134100 w 6408420"/>
              <a:gd name="connsiteY1" fmla="*/ 15240 h 2240280"/>
              <a:gd name="connsiteX2" fmla="*/ 6408420 w 6408420"/>
              <a:gd name="connsiteY2" fmla="*/ 2240280 h 2240280"/>
              <a:gd name="connsiteX3" fmla="*/ 0 w 6408420"/>
              <a:gd name="connsiteY3" fmla="*/ 2240280 h 2240280"/>
              <a:gd name="connsiteX4" fmla="*/ 1013460 w 6408420"/>
              <a:gd name="connsiteY4" fmla="*/ 2095500 h 2240280"/>
              <a:gd name="connsiteX5" fmla="*/ 899160 w 6408420"/>
              <a:gd name="connsiteY5" fmla="*/ 0 h 2240280"/>
              <a:gd name="connsiteX0" fmla="*/ 892810 w 6402070"/>
              <a:gd name="connsiteY0" fmla="*/ 0 h 2240280"/>
              <a:gd name="connsiteX1" fmla="*/ 6127750 w 6402070"/>
              <a:gd name="connsiteY1" fmla="*/ 15240 h 2240280"/>
              <a:gd name="connsiteX2" fmla="*/ 6402070 w 6402070"/>
              <a:gd name="connsiteY2" fmla="*/ 2240280 h 2240280"/>
              <a:gd name="connsiteX3" fmla="*/ 0 w 6402070"/>
              <a:gd name="connsiteY3" fmla="*/ 2227580 h 2240280"/>
              <a:gd name="connsiteX4" fmla="*/ 1007110 w 6402070"/>
              <a:gd name="connsiteY4" fmla="*/ 2095500 h 2240280"/>
              <a:gd name="connsiteX5" fmla="*/ 892810 w 6402070"/>
              <a:gd name="connsiteY5" fmla="*/ 0 h 2240280"/>
              <a:gd name="connsiteX0" fmla="*/ 892810 w 6402070"/>
              <a:gd name="connsiteY0" fmla="*/ 0 h 2240280"/>
              <a:gd name="connsiteX1" fmla="*/ 6127750 w 6402070"/>
              <a:gd name="connsiteY1" fmla="*/ 15240 h 2240280"/>
              <a:gd name="connsiteX2" fmla="*/ 6402070 w 6402070"/>
              <a:gd name="connsiteY2" fmla="*/ 2240280 h 2240280"/>
              <a:gd name="connsiteX3" fmla="*/ 0 w 6402070"/>
              <a:gd name="connsiteY3" fmla="*/ 2227580 h 2240280"/>
              <a:gd name="connsiteX4" fmla="*/ 988060 w 6402070"/>
              <a:gd name="connsiteY4" fmla="*/ 2051050 h 2240280"/>
              <a:gd name="connsiteX5" fmla="*/ 892810 w 6402070"/>
              <a:gd name="connsiteY5" fmla="*/ 0 h 22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2070" h="2240280">
                <a:moveTo>
                  <a:pt x="892810" y="0"/>
                </a:moveTo>
                <a:lnTo>
                  <a:pt x="6127750" y="15240"/>
                </a:lnTo>
                <a:lnTo>
                  <a:pt x="6402070" y="2240280"/>
                </a:lnTo>
                <a:lnTo>
                  <a:pt x="0" y="2227580"/>
                </a:lnTo>
                <a:lnTo>
                  <a:pt x="988060" y="2051050"/>
                </a:lnTo>
                <a:lnTo>
                  <a:pt x="892810" y="0"/>
                </a:lnTo>
                <a:close/>
              </a:path>
            </a:pathLst>
          </a:custGeom>
          <a:solidFill>
            <a:srgbClr val="071F65"/>
          </a:solidFill>
          <a:ln>
            <a:noFill/>
          </a:ln>
          <a:effectLst>
            <a:outerShdw blurRad="25400" dist="25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14470" y="2403684"/>
            <a:ext cx="3570208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谢谢观看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请指正！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A1E128-8886-47DB-8E00-173A14F3B2CE}"/>
              </a:ext>
            </a:extLst>
          </p:cNvPr>
          <p:cNvPicPr>
            <a:picLocks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95" y="1964791"/>
            <a:ext cx="2390400" cy="23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521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71F65"/>
                </a:solidFill>
              </a:rPr>
              <a:t>目录</a:t>
            </a:r>
          </a:p>
        </p:txBody>
      </p:sp>
      <p:grpSp>
        <p:nvGrpSpPr>
          <p:cNvPr id="39" name="Group 4"/>
          <p:cNvGrpSpPr>
            <a:grpSpLocks/>
          </p:cNvGrpSpPr>
          <p:nvPr/>
        </p:nvGrpSpPr>
        <p:grpSpPr bwMode="auto">
          <a:xfrm>
            <a:off x="2737580" y="1172118"/>
            <a:ext cx="6911975" cy="1092200"/>
            <a:chOff x="0" y="0"/>
            <a:chExt cx="4354" cy="688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solidFill>
              <a:srgbClr val="071F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42" name="AutoShape 9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  <p:sp>
          <p:nvSpPr>
            <p:cNvPr id="43" name="AutoShape 10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</p:grpSp>
      <p:grpSp>
        <p:nvGrpSpPr>
          <p:cNvPr id="49" name="Group 11"/>
          <p:cNvGrpSpPr>
            <a:grpSpLocks/>
          </p:cNvGrpSpPr>
          <p:nvPr/>
        </p:nvGrpSpPr>
        <p:grpSpPr bwMode="auto">
          <a:xfrm>
            <a:off x="2737580" y="2237330"/>
            <a:ext cx="6911975" cy="1092200"/>
            <a:chOff x="0" y="0"/>
            <a:chExt cx="4354" cy="688"/>
          </a:xfrm>
        </p:grpSpPr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1" name="Rectangle 13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solidFill>
              <a:srgbClr val="071F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4" name="AutoShape 16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  <p:sp>
          <p:nvSpPr>
            <p:cNvPr id="65" name="AutoShape 17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</p:grpSp>
      <p:grpSp>
        <p:nvGrpSpPr>
          <p:cNvPr id="66" name="Group 18"/>
          <p:cNvGrpSpPr>
            <a:grpSpLocks/>
          </p:cNvGrpSpPr>
          <p:nvPr/>
        </p:nvGrpSpPr>
        <p:grpSpPr bwMode="auto">
          <a:xfrm>
            <a:off x="2737580" y="3275555"/>
            <a:ext cx="6911975" cy="1092200"/>
            <a:chOff x="0" y="0"/>
            <a:chExt cx="4354" cy="688"/>
          </a:xfrm>
        </p:grpSpPr>
        <p:sp>
          <p:nvSpPr>
            <p:cNvPr id="67" name="Rectangle 19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8" name="Rectangle 20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solidFill>
              <a:srgbClr val="071F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9" name="AutoShape 23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  <p:sp>
          <p:nvSpPr>
            <p:cNvPr id="70" name="AutoShape 24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</p:grpSp>
      <p:grpSp>
        <p:nvGrpSpPr>
          <p:cNvPr id="71" name="Group 25"/>
          <p:cNvGrpSpPr>
            <a:grpSpLocks/>
          </p:cNvGrpSpPr>
          <p:nvPr/>
        </p:nvGrpSpPr>
        <p:grpSpPr bwMode="auto">
          <a:xfrm>
            <a:off x="2737580" y="4340768"/>
            <a:ext cx="6911975" cy="1092200"/>
            <a:chOff x="0" y="0"/>
            <a:chExt cx="4354" cy="688"/>
          </a:xfrm>
        </p:grpSpPr>
        <p:sp>
          <p:nvSpPr>
            <p:cNvPr id="72" name="Rectangle 26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solidFill>
              <a:srgbClr val="071F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4" name="AutoShape 30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  <p:sp>
          <p:nvSpPr>
            <p:cNvPr id="75" name="AutoShape 31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</p:grpSp>
      <p:sp>
        <p:nvSpPr>
          <p:cNvPr id="76" name="TextBox 1"/>
          <p:cNvSpPr txBox="1"/>
          <p:nvPr/>
        </p:nvSpPr>
        <p:spPr>
          <a:xfrm>
            <a:off x="3291951" y="1185224"/>
            <a:ext cx="17287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第一章</a:t>
            </a:r>
          </a:p>
        </p:txBody>
      </p:sp>
      <p:sp>
        <p:nvSpPr>
          <p:cNvPr id="77" name="TextBox 65"/>
          <p:cNvSpPr txBox="1"/>
          <p:nvPr/>
        </p:nvSpPr>
        <p:spPr>
          <a:xfrm>
            <a:off x="3301476" y="2255199"/>
            <a:ext cx="17287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第二章</a:t>
            </a:r>
          </a:p>
        </p:txBody>
      </p:sp>
      <p:sp>
        <p:nvSpPr>
          <p:cNvPr id="78" name="TextBox 66"/>
          <p:cNvSpPr txBox="1"/>
          <p:nvPr/>
        </p:nvSpPr>
        <p:spPr>
          <a:xfrm>
            <a:off x="3301476" y="3302949"/>
            <a:ext cx="17287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第三章</a:t>
            </a:r>
          </a:p>
        </p:txBody>
      </p:sp>
      <p:sp>
        <p:nvSpPr>
          <p:cNvPr id="79" name="TextBox 67"/>
          <p:cNvSpPr txBox="1"/>
          <p:nvPr/>
        </p:nvSpPr>
        <p:spPr>
          <a:xfrm>
            <a:off x="3301476" y="4363399"/>
            <a:ext cx="17287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第四章</a:t>
            </a:r>
          </a:p>
        </p:txBody>
      </p:sp>
      <p:sp>
        <p:nvSpPr>
          <p:cNvPr id="80" name="TextBox 64"/>
          <p:cNvSpPr txBox="1"/>
          <p:nvPr/>
        </p:nvSpPr>
        <p:spPr>
          <a:xfrm>
            <a:off x="5880830" y="1389605"/>
            <a:ext cx="34575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选题背景</a:t>
            </a:r>
          </a:p>
        </p:txBody>
      </p:sp>
      <p:sp>
        <p:nvSpPr>
          <p:cNvPr id="81" name="TextBox 69"/>
          <p:cNvSpPr txBox="1"/>
          <p:nvPr/>
        </p:nvSpPr>
        <p:spPr>
          <a:xfrm>
            <a:off x="5891870" y="3527114"/>
            <a:ext cx="345757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关键技术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2" name="TextBox 70"/>
          <p:cNvSpPr txBox="1"/>
          <p:nvPr/>
        </p:nvSpPr>
        <p:spPr>
          <a:xfrm>
            <a:off x="5891870" y="2407194"/>
            <a:ext cx="3744912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软件功能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3" name="TextBox 71"/>
          <p:cNvSpPr txBox="1"/>
          <p:nvPr/>
        </p:nvSpPr>
        <p:spPr>
          <a:xfrm>
            <a:off x="5895118" y="4569368"/>
            <a:ext cx="34559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创新点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85" name="Group 25"/>
          <p:cNvGrpSpPr>
            <a:grpSpLocks/>
          </p:cNvGrpSpPr>
          <p:nvPr/>
        </p:nvGrpSpPr>
        <p:grpSpPr bwMode="auto">
          <a:xfrm>
            <a:off x="2734332" y="5388144"/>
            <a:ext cx="6911975" cy="1092200"/>
            <a:chOff x="0" y="0"/>
            <a:chExt cx="4354" cy="688"/>
          </a:xfrm>
        </p:grpSpPr>
        <p:sp>
          <p:nvSpPr>
            <p:cNvPr id="86" name="Rectangle 26"/>
            <p:cNvSpPr>
              <a:spLocks noChangeArrowheads="1"/>
            </p:cNvSpPr>
            <p:nvPr/>
          </p:nvSpPr>
          <p:spPr bwMode="auto">
            <a:xfrm>
              <a:off x="0" y="54"/>
              <a:ext cx="4354" cy="4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87" name="Rectangle 27"/>
            <p:cNvSpPr>
              <a:spLocks noChangeArrowheads="1"/>
            </p:cNvSpPr>
            <p:nvPr/>
          </p:nvSpPr>
          <p:spPr bwMode="auto">
            <a:xfrm>
              <a:off x="181" y="0"/>
              <a:ext cx="1497" cy="326"/>
            </a:xfrm>
            <a:prstGeom prst="rect">
              <a:avLst/>
            </a:prstGeom>
            <a:solidFill>
              <a:srgbClr val="071F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88" name="AutoShape 30"/>
            <p:cNvSpPr>
              <a:spLocks noChangeArrowheads="1"/>
            </p:cNvSpPr>
            <p:nvPr/>
          </p:nvSpPr>
          <p:spPr bwMode="auto">
            <a:xfrm>
              <a:off x="0" y="507"/>
              <a:ext cx="4354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  <p:sp>
          <p:nvSpPr>
            <p:cNvPr id="89" name="AutoShape 31"/>
            <p:cNvSpPr>
              <a:spLocks noChangeArrowheads="1"/>
            </p:cNvSpPr>
            <p:nvPr/>
          </p:nvSpPr>
          <p:spPr bwMode="auto">
            <a:xfrm>
              <a:off x="181" y="320"/>
              <a:ext cx="1497" cy="1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37 w 21600"/>
                <a:gd name="T13" fmla="*/ 2387 h 21600"/>
                <a:gd name="T14" fmla="*/ 19263 w 21600"/>
                <a:gd name="T15" fmla="*/ 192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72" y="21600"/>
                  </a:lnTo>
                  <a:lnTo>
                    <a:pt x="2052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BBE0E3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软雅黑"/>
                <a:cs typeface="+mn-cs"/>
              </a:endParaRPr>
            </a:p>
          </p:txBody>
        </p:sp>
      </p:grpSp>
      <p:sp>
        <p:nvSpPr>
          <p:cNvPr id="90" name="TextBox 67"/>
          <p:cNvSpPr txBox="1"/>
          <p:nvPr/>
        </p:nvSpPr>
        <p:spPr>
          <a:xfrm>
            <a:off x="3298228" y="5410775"/>
            <a:ext cx="17287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第五章</a:t>
            </a:r>
          </a:p>
        </p:txBody>
      </p:sp>
      <p:sp>
        <p:nvSpPr>
          <p:cNvPr id="91" name="TextBox 71"/>
          <p:cNvSpPr txBox="1"/>
          <p:nvPr/>
        </p:nvSpPr>
        <p:spPr>
          <a:xfrm>
            <a:off x="5891870" y="5616744"/>
            <a:ext cx="34559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市场化分析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3EE15B-DB99-4423-97C2-7E860257B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4518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90" grpId="0"/>
      <p:bldP spid="9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9078" y="1779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过渡页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9078" y="2556163"/>
            <a:ext cx="114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38797" y="2692404"/>
            <a:ext cx="31951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选 题 背 景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140243" y="2607999"/>
            <a:ext cx="1505540" cy="756514"/>
            <a:chOff x="9140243" y="2649839"/>
            <a:chExt cx="1505540" cy="756514"/>
          </a:xfrm>
        </p:grpSpPr>
        <p:sp>
          <p:nvSpPr>
            <p:cNvPr id="6" name="矩形 5"/>
            <p:cNvSpPr/>
            <p:nvPr/>
          </p:nvSpPr>
          <p:spPr>
            <a:xfrm>
              <a:off x="9140243" y="264983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1-1 </a:t>
              </a: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数据分析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140243" y="3037021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1-2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引出课题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898B9E2-0E52-4787-854D-C2317023A8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F"/>
              </a:clrFrom>
              <a:clrTo>
                <a:srgbClr val="F5F5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23" y="1797959"/>
            <a:ext cx="1746000" cy="17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9007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71F65"/>
                </a:solidFill>
              </a:rPr>
              <a:t>1-1 </a:t>
            </a:r>
            <a:r>
              <a:rPr lang="zh-CN" altLang="en-US" dirty="0">
                <a:solidFill>
                  <a:srgbClr val="071F65"/>
                </a:solidFill>
              </a:rPr>
              <a:t>数据分析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06322" y="2046396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52057" y="585449"/>
            <a:ext cx="2031325" cy="338554"/>
          </a:xfrm>
          <a:prstGeom prst="rect">
            <a:avLst/>
          </a:prstGeom>
          <a:solidFill>
            <a:srgbClr val="071F65"/>
          </a:solidFill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快递行业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的快速发展</a:t>
            </a:r>
          </a:p>
        </p:txBody>
      </p:sp>
      <p:sp>
        <p:nvSpPr>
          <p:cNvPr id="27" name="Line 3"/>
          <p:cNvSpPr>
            <a:spLocks noChangeShapeType="1"/>
          </p:cNvSpPr>
          <p:nvPr/>
        </p:nvSpPr>
        <p:spPr bwMode="black">
          <a:xfrm>
            <a:off x="1097065" y="1403409"/>
            <a:ext cx="0" cy="2016224"/>
          </a:xfrm>
          <a:prstGeom prst="line">
            <a:avLst/>
          </a:prstGeom>
          <a:noFill/>
          <a:ln w="28575">
            <a:solidFill>
              <a:schemeClr val="accent5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8" name="Group 4"/>
          <p:cNvGrpSpPr>
            <a:grpSpLocks/>
          </p:cNvGrpSpPr>
          <p:nvPr/>
        </p:nvGrpSpPr>
        <p:grpSpPr bwMode="auto">
          <a:xfrm>
            <a:off x="1013570" y="1521256"/>
            <a:ext cx="168275" cy="168275"/>
            <a:chOff x="2928" y="2208"/>
            <a:chExt cx="262" cy="262"/>
          </a:xfrm>
        </p:grpSpPr>
        <p:sp>
          <p:nvSpPr>
            <p:cNvPr id="29" name="Oval 5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28627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4" name="Rectangle 13"/>
          <p:cNvSpPr>
            <a:spLocks noChangeArrowheads="1"/>
          </p:cNvSpPr>
          <p:nvPr/>
        </p:nvSpPr>
        <p:spPr bwMode="auto">
          <a:xfrm>
            <a:off x="1213694" y="1451275"/>
            <a:ext cx="53784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/>
              <a:t>国家邮政局：</a:t>
            </a:r>
            <a:r>
              <a:rPr lang="en-US" altLang="zh-CN" b="1" dirty="0"/>
              <a:t>2020</a:t>
            </a:r>
            <a:r>
              <a:rPr lang="zh-CN" altLang="en-US" b="1" dirty="0"/>
              <a:t>一季度快递业务量完成</a:t>
            </a:r>
            <a:r>
              <a:rPr lang="en-US" altLang="zh-CN" b="1" dirty="0"/>
              <a:t>125.3</a:t>
            </a:r>
            <a:r>
              <a:rPr lang="zh-CN" altLang="en-US" b="1" dirty="0"/>
              <a:t>亿件</a:t>
            </a:r>
            <a:endParaRPr lang="en-US" altLang="zh-CN" b="1" dirty="0"/>
          </a:p>
        </p:txBody>
      </p:sp>
      <p:sp>
        <p:nvSpPr>
          <p:cNvPr id="37" name="Text Box 16"/>
          <p:cNvSpPr txBox="1">
            <a:spLocks noChangeArrowheads="1"/>
          </p:cNvSpPr>
          <p:nvPr/>
        </p:nvSpPr>
        <p:spPr bwMode="gray">
          <a:xfrm>
            <a:off x="1181845" y="1932274"/>
            <a:ext cx="495831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0" hangingPunct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快递业务量增速重回高位。一季度，受疫情影响，快递市场增速明显放缓，全国快递服务企业业务量完成</a:t>
            </a:r>
            <a:r>
              <a:rPr lang="en-US" altLang="zh-CN" dirty="0"/>
              <a:t>125.3</a:t>
            </a:r>
            <a:r>
              <a:rPr lang="zh-CN" altLang="en-US" dirty="0"/>
              <a:t>亿件，同比增长</a:t>
            </a:r>
            <a:r>
              <a:rPr lang="en-US" altLang="zh-CN" dirty="0"/>
              <a:t>3.2%</a:t>
            </a:r>
            <a:r>
              <a:rPr lang="zh-CN" altLang="en-US" dirty="0"/>
              <a:t>；业务收入实现</a:t>
            </a:r>
            <a:r>
              <a:rPr lang="en-US" altLang="zh-CN" dirty="0"/>
              <a:t>1534</a:t>
            </a:r>
            <a:r>
              <a:rPr lang="zh-CN" altLang="en-US" dirty="0"/>
              <a:t>亿元，同比下降</a:t>
            </a:r>
            <a:r>
              <a:rPr lang="en-US" altLang="zh-CN" dirty="0"/>
              <a:t>0.6%</a:t>
            </a:r>
            <a:r>
              <a:rPr lang="zh-CN" altLang="en-US" dirty="0"/>
              <a:t>。随着上下游复工复产和寄递需求释放，快递业务增速明显加快，</a:t>
            </a:r>
            <a:r>
              <a:rPr lang="en-US" altLang="zh-CN" dirty="0"/>
              <a:t>1</a:t>
            </a:r>
            <a:r>
              <a:rPr lang="zh-CN" altLang="en-US" dirty="0"/>
              <a:t>月快递业务量收增速分别为</a:t>
            </a:r>
            <a:r>
              <a:rPr lang="en-US" altLang="zh-CN" dirty="0"/>
              <a:t>-16.4%</a:t>
            </a:r>
            <a:r>
              <a:rPr lang="zh-CN" altLang="en-US" dirty="0"/>
              <a:t>和</a:t>
            </a:r>
            <a:r>
              <a:rPr lang="en-US" altLang="zh-CN" dirty="0"/>
              <a:t>-16.1%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月分别为</a:t>
            </a:r>
            <a:r>
              <a:rPr lang="en-US" altLang="zh-CN" dirty="0"/>
              <a:t>0.2%</a:t>
            </a:r>
            <a:r>
              <a:rPr lang="zh-CN" altLang="en-US" dirty="0"/>
              <a:t>和</a:t>
            </a:r>
            <a:r>
              <a:rPr lang="en-US" altLang="zh-CN" dirty="0"/>
              <a:t>4.1%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月分别为</a:t>
            </a:r>
            <a:r>
              <a:rPr lang="en-US" altLang="zh-CN" dirty="0"/>
              <a:t>23%</a:t>
            </a:r>
            <a:r>
              <a:rPr lang="zh-CN" altLang="en-US" dirty="0"/>
              <a:t>和</a:t>
            </a:r>
            <a:r>
              <a:rPr lang="en-US" altLang="zh-CN" dirty="0"/>
              <a:t>12.3%</a:t>
            </a:r>
            <a:r>
              <a:rPr lang="zh-CN" altLang="en-US" dirty="0"/>
              <a:t>。</a:t>
            </a:r>
            <a:r>
              <a:rPr lang="en-US" altLang="zh-CN" dirty="0"/>
              <a:t>3</a:t>
            </a:r>
            <a:r>
              <a:rPr lang="zh-CN" altLang="en-US" dirty="0"/>
              <a:t>月，快递业务量增速重回</a:t>
            </a:r>
            <a:r>
              <a:rPr lang="en-US" altLang="zh-CN" dirty="0"/>
              <a:t>20%</a:t>
            </a:r>
            <a:r>
              <a:rPr lang="zh-CN" altLang="en-US" dirty="0"/>
              <a:t>以上，增量达到</a:t>
            </a:r>
            <a:r>
              <a:rPr lang="en-US" altLang="zh-CN" dirty="0"/>
              <a:t>11.2</a:t>
            </a:r>
            <a:r>
              <a:rPr lang="zh-CN" altLang="en-US" dirty="0"/>
              <a:t>亿件，日均业务量已经接近</a:t>
            </a:r>
            <a:r>
              <a:rPr lang="en-US" altLang="zh-CN" dirty="0"/>
              <a:t>2</a:t>
            </a:r>
            <a:r>
              <a:rPr lang="zh-CN" altLang="en-US" dirty="0"/>
              <a:t>亿件，显示出快递市场强大的供给能力、适应能力和恢复能力。</a:t>
            </a:r>
          </a:p>
          <a:p>
            <a:br>
              <a:rPr lang="zh-CN" altLang="en-US" dirty="0"/>
            </a:b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black">
          <a:xfrm>
            <a:off x="6478368" y="4032634"/>
            <a:ext cx="0" cy="2115436"/>
          </a:xfrm>
          <a:prstGeom prst="line">
            <a:avLst/>
          </a:prstGeom>
          <a:noFill/>
          <a:ln w="28575">
            <a:solidFill>
              <a:schemeClr val="accent5">
                <a:alpha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9" name="Group 4"/>
          <p:cNvGrpSpPr>
            <a:grpSpLocks/>
          </p:cNvGrpSpPr>
          <p:nvPr/>
        </p:nvGrpSpPr>
        <p:grpSpPr bwMode="auto">
          <a:xfrm>
            <a:off x="6393299" y="4268114"/>
            <a:ext cx="168275" cy="168275"/>
            <a:chOff x="2928" y="2208"/>
            <a:chExt cx="262" cy="262"/>
          </a:xfrm>
        </p:grpSpPr>
        <p:sp>
          <p:nvSpPr>
            <p:cNvPr id="40" name="Oval 5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28627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Rectangle 13"/>
          <p:cNvSpPr>
            <a:spLocks noChangeArrowheads="1"/>
          </p:cNvSpPr>
          <p:nvPr/>
        </p:nvSpPr>
        <p:spPr bwMode="auto">
          <a:xfrm>
            <a:off x="6592107" y="4182975"/>
            <a:ext cx="31870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>
              <a:buClr>
                <a:srgbClr val="FF0066"/>
              </a:buClr>
              <a:buSzPct val="75000"/>
              <a:defRPr/>
            </a:pPr>
            <a:r>
              <a:rPr lang="en-US" altLang="zh-CN" sz="1600" b="1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b="1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年全球电商营业额将达</a:t>
            </a:r>
            <a:r>
              <a:rPr lang="en-US" altLang="zh-CN" sz="1600" b="1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ct val="75000"/>
              <a:buFont typeface="Arial" charset="0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gray">
          <a:xfrm>
            <a:off x="6561574" y="4545067"/>
            <a:ext cx="506714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defTabSz="457200" eaLnBrk="0" hangingPunct="0">
              <a:defRPr/>
            </a:pP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与传统零售商不同，电商商务似乎比以往更加稳固。在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年看到像纽约这样的百货公司都已经宣布破产，并被品牌集团以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2.714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亿美元（相当于每家近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2.45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亿欧元）的身价接管，我们将看到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Barneys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从线下零售变成一个在线电子商务平台，电子商务继续以两位数增长。根据</a:t>
            </a:r>
            <a:r>
              <a:rPr lang="en-US" altLang="zh-CN" sz="1200" dirty="0" err="1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Netcomm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的数据显示，全球有超过三分之一的人口在网络上购买时尚服装，今年的消费者数量将超过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亿，与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年相比增加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％，营业额达到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3462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亿欧元（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+ 13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％）。到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年，预计电子购物者将超过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亿，营业额为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5093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亿美元（比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年增长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％），而在意大利，在线购物的份额将从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6%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上升到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</a:t>
            </a:r>
            <a:r>
              <a:rPr lang="en-US" altLang="zh-CN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9%</a:t>
            </a:r>
            <a:r>
              <a:rPr lang="zh-CN" altLang="en-US" sz="1200" dirty="0">
                <a:solidFill>
                  <a:srgbClr val="3D3F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rgbClr val="3D3F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61755" y="3851614"/>
            <a:ext cx="2914037" cy="633623"/>
            <a:chOff x="1391994" y="1077921"/>
            <a:chExt cx="2914037" cy="633623"/>
          </a:xfrm>
        </p:grpSpPr>
        <p:sp>
          <p:nvSpPr>
            <p:cNvPr id="26" name="矩形 25"/>
            <p:cNvSpPr/>
            <p:nvPr/>
          </p:nvSpPr>
          <p:spPr>
            <a:xfrm>
              <a:off x="1391994" y="1457628"/>
              <a:ext cx="18473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685074" y="1077921"/>
              <a:ext cx="1620957" cy="584775"/>
            </a:xfrm>
            <a:prstGeom prst="rect">
              <a:avLst/>
            </a:prstGeom>
            <a:solidFill>
              <a:srgbClr val="071F65"/>
            </a:solidFill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电商浪潮的来临</a:t>
              </a:r>
              <a:endParaRPr lang="en-US" altLang="zh-CN" sz="1600" b="1" dirty="0">
                <a:solidFill>
                  <a:srgbClr val="FFFFFF"/>
                </a:solidFill>
                <a:latin typeface="微软雅黑"/>
                <a:ea typeface="微软雅黑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9F7759E1-DD28-4E20-8ED9-A98DA25E2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1D48F7-877D-4067-9930-2985DE9C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02" y="996215"/>
            <a:ext cx="4241836" cy="2825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82EAAE-0E41-4AB7-A425-3AD376036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28" y="4436389"/>
            <a:ext cx="4581369" cy="23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3786"/>
      </p:ext>
    </p:extLst>
  </p:cSld>
  <p:clrMapOvr>
    <a:masterClrMapping/>
  </p:clrMapOvr>
  <p:transition spd="slow" advClick="0" advTm="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71F65"/>
                </a:solidFill>
              </a:rPr>
              <a:t>1-2 </a:t>
            </a:r>
            <a:r>
              <a:rPr lang="zh-CN" altLang="en-US" dirty="0">
                <a:solidFill>
                  <a:srgbClr val="071F65"/>
                </a:solidFill>
              </a:rPr>
              <a:t>引出课题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484368-4358-4790-90FA-850FF008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2F24AE-D1F9-4AAF-89B3-B84253AA4523}"/>
              </a:ext>
            </a:extLst>
          </p:cNvPr>
          <p:cNvSpPr/>
          <p:nvPr/>
        </p:nvSpPr>
        <p:spPr>
          <a:xfrm>
            <a:off x="0" y="15894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/>
              <a:t>自营电商的数量逐渐增加，但是物流模块的混乱限制了独立电商的发展。</a:t>
            </a:r>
            <a:endParaRPr lang="zh-CN" altLang="en-US" dirty="0"/>
          </a:p>
          <a:p>
            <a:endParaRPr lang="zh-CN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5F33F88-E3C4-4E2F-BD64-9BA65894BF84}"/>
              </a:ext>
            </a:extLst>
          </p:cNvPr>
          <p:cNvSpPr/>
          <p:nvPr/>
        </p:nvSpPr>
        <p:spPr>
          <a:xfrm>
            <a:off x="232609" y="5258415"/>
            <a:ext cx="504238" cy="328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91FC0B-45FB-4DBC-9A07-DE71E1A6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8" y="2422277"/>
            <a:ext cx="4762500" cy="30003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036693-F713-4C67-BFE1-70BA16E2A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75" y="2297712"/>
            <a:ext cx="5995386" cy="31249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B99AA4-42FA-4554-A596-D36059703E5B}"/>
              </a:ext>
            </a:extLst>
          </p:cNvPr>
          <p:cNvSpPr txBox="1"/>
          <p:nvPr/>
        </p:nvSpPr>
        <p:spPr>
          <a:xfrm>
            <a:off x="6516210" y="1589741"/>
            <a:ext cx="5373951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/>
              <a:t>我们的期望是让独立电商能拥有像京东、</a:t>
            </a:r>
            <a:r>
              <a:rPr lang="en-US" altLang="zh-CN" b="1" dirty="0"/>
              <a:t>Amazon</a:t>
            </a:r>
            <a:r>
              <a:rPr lang="zh-CN" altLang="en-US" b="1" dirty="0"/>
              <a:t>一样的物流能力。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636133"/>
      </p:ext>
    </p:extLst>
  </p:cSld>
  <p:clrMapOvr>
    <a:masterClrMapping/>
  </p:clrMapOvr>
  <p:transition spd="slow" advClick="0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9078" y="177986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过渡页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9078" y="2556163"/>
            <a:ext cx="114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Part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90162" y="2694513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noProof="0" dirty="0">
                <a:solidFill>
                  <a:srgbClr val="FFFFFF"/>
                </a:solidFill>
                <a:latin typeface="微软雅黑"/>
                <a:ea typeface="微软雅黑"/>
              </a:rPr>
              <a:t>软件功能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140243" y="2433795"/>
            <a:ext cx="1505540" cy="1148493"/>
            <a:chOff x="9140243" y="2649839"/>
            <a:chExt cx="1505540" cy="1148493"/>
          </a:xfrm>
        </p:grpSpPr>
        <p:sp>
          <p:nvSpPr>
            <p:cNvPr id="6" name="矩形 5"/>
            <p:cNvSpPr/>
            <p:nvPr/>
          </p:nvSpPr>
          <p:spPr>
            <a:xfrm>
              <a:off x="9140243" y="264983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2-1 </a:t>
              </a:r>
              <a:r>
                <a:rPr kumimoji="1" lang="zh-CN" altLang="en-US" dirty="0">
                  <a:solidFill>
                    <a:srgbClr val="FFFFFF"/>
                  </a:solidFill>
                  <a:latin typeface="Arial"/>
                  <a:ea typeface="微软雅黑"/>
                </a:rPr>
                <a:t>电子面单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140243" y="3037021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457200"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2-2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预约取件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9140243" y="3429000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2-3 </a:t>
              </a: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物流查询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98DAE5A0-059C-4963-AB3F-9761BBC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F"/>
              </a:clrFrom>
              <a:clrTo>
                <a:srgbClr val="F5F5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23" y="1797959"/>
            <a:ext cx="1746000" cy="17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880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71F65"/>
                </a:solidFill>
              </a:rPr>
              <a:t>2-1 </a:t>
            </a:r>
            <a:r>
              <a:rPr lang="zh-CN" altLang="en-US" dirty="0">
                <a:solidFill>
                  <a:srgbClr val="071F65"/>
                </a:solidFill>
              </a:rPr>
              <a:t>电子面单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2D024BB-265B-4EB5-A8B8-701E0B68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EA109EEA-4952-4825-8D81-2A4D707D389D}"/>
              </a:ext>
            </a:extLst>
          </p:cNvPr>
          <p:cNvSpPr/>
          <p:nvPr/>
        </p:nvSpPr>
        <p:spPr>
          <a:xfrm>
            <a:off x="2003747" y="3717193"/>
            <a:ext cx="373658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此功能的优势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：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7737460-9E05-48F1-B44B-FBFFE9E7FA97}"/>
              </a:ext>
            </a:extLst>
          </p:cNvPr>
          <p:cNvSpPr/>
          <p:nvPr/>
        </p:nvSpPr>
        <p:spPr>
          <a:xfrm>
            <a:off x="2642493" y="4262770"/>
            <a:ext cx="498482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无需申请账号，顺丰、</a:t>
            </a:r>
            <a:r>
              <a:rPr lang="en-US" altLang="zh-CN" sz="14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EMS</a:t>
            </a:r>
            <a:r>
              <a:rPr lang="zh-CN" altLang="en-US" sz="14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、快捷、宅急送对接后即可打单。</a:t>
            </a:r>
            <a:endParaRPr lang="en-US" altLang="zh-CN" sz="1400" dirty="0">
              <a:solidFill>
                <a:srgbClr val="3D3F4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45F59DC-0BA6-4A12-A4E8-9BAD84D34E24}"/>
              </a:ext>
            </a:extLst>
          </p:cNvPr>
          <p:cNvSpPr/>
          <p:nvPr/>
        </p:nvSpPr>
        <p:spPr>
          <a:xfrm>
            <a:off x="2653967" y="4996040"/>
            <a:ext cx="498483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大大提升发货效率，打单速度提升</a:t>
            </a:r>
            <a:r>
              <a:rPr lang="en-US" altLang="zh-CN" sz="14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4-6</a:t>
            </a:r>
            <a:r>
              <a:rPr lang="zh-CN" altLang="en-US" sz="14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倍。</a:t>
            </a:r>
            <a:endParaRPr lang="en-US" altLang="zh-CN" sz="1400" dirty="0">
              <a:solidFill>
                <a:srgbClr val="3D3F4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1E340D5-8287-4B47-9937-EF5808EBAB2F}"/>
              </a:ext>
            </a:extLst>
          </p:cNvPr>
          <p:cNvSpPr/>
          <p:nvPr/>
        </p:nvSpPr>
        <p:spPr>
          <a:xfrm>
            <a:off x="2648789" y="5733438"/>
            <a:ext cx="496187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优化拣货路径，支持</a:t>
            </a:r>
            <a:r>
              <a:rPr lang="en-US" altLang="zh-CN" sz="14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en-US" sz="1400" dirty="0">
                <a:solidFill>
                  <a:srgbClr val="3D3F41"/>
                </a:solidFill>
                <a:latin typeface="微软雅黑"/>
                <a:ea typeface="微软雅黑"/>
                <a:cs typeface="微软雅黑"/>
              </a:rPr>
              <a:t>尺寸，不用再调整打印纸分别打单，提高拣货速度。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D3F41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34126B6-BB30-4F2B-9CEB-364B150244DD}"/>
              </a:ext>
            </a:extLst>
          </p:cNvPr>
          <p:cNvGrpSpPr/>
          <p:nvPr/>
        </p:nvGrpSpPr>
        <p:grpSpPr>
          <a:xfrm>
            <a:off x="2085467" y="4186619"/>
            <a:ext cx="545132" cy="707886"/>
            <a:chOff x="6107201" y="4184551"/>
            <a:chExt cx="1566174" cy="2033771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1D706402-2DD5-4978-B4BC-93B9F2A746B6}"/>
                </a:ext>
              </a:extLst>
            </p:cNvPr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rgbClr val="071F65">
                <a:alpha val="80000"/>
              </a:srgb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TextBox 49">
              <a:extLst>
                <a:ext uri="{FF2B5EF4-FFF2-40B4-BE49-F238E27FC236}">
                  <a16:creationId xmlns:a16="http://schemas.microsoft.com/office/drawing/2014/main" id="{0F153C89-3087-4230-832B-542D2C2FDAC7}"/>
                </a:ext>
              </a:extLst>
            </p:cNvPr>
            <p:cNvSpPr txBox="1"/>
            <p:nvPr/>
          </p:nvSpPr>
          <p:spPr>
            <a:xfrm flipH="1">
              <a:off x="6929358" y="4184551"/>
              <a:ext cx="642935" cy="2033771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/>
                  <a:ea typeface="微软雅黑" pitchFamily="34" charset="-122"/>
                  <a:cs typeface="Times New Roman" pitchFamily="18" charset="0"/>
                </a:rPr>
                <a:t>1</a:t>
              </a:r>
              <a:endPara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579954D-E1BD-4C32-A89A-624EEEFBD118}"/>
              </a:ext>
            </a:extLst>
          </p:cNvPr>
          <p:cNvGrpSpPr/>
          <p:nvPr/>
        </p:nvGrpSpPr>
        <p:grpSpPr>
          <a:xfrm>
            <a:off x="2085467" y="4927088"/>
            <a:ext cx="545132" cy="707886"/>
            <a:chOff x="6107201" y="4184551"/>
            <a:chExt cx="1566174" cy="2033771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B95A5D0-D81D-4586-8433-82AA69C3B7AF}"/>
                </a:ext>
              </a:extLst>
            </p:cNvPr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rgbClr val="071F65">
                <a:alpha val="80000"/>
              </a:srgb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TextBox 49">
              <a:extLst>
                <a:ext uri="{FF2B5EF4-FFF2-40B4-BE49-F238E27FC236}">
                  <a16:creationId xmlns:a16="http://schemas.microsoft.com/office/drawing/2014/main" id="{F4BC7DC6-8329-401B-92C5-D0706D81D585}"/>
                </a:ext>
              </a:extLst>
            </p:cNvPr>
            <p:cNvSpPr txBox="1"/>
            <p:nvPr/>
          </p:nvSpPr>
          <p:spPr>
            <a:xfrm flipH="1">
              <a:off x="6929358" y="4184551"/>
              <a:ext cx="642935" cy="2033771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/>
                  <a:ea typeface="微软雅黑" pitchFamily="34" charset="-122"/>
                  <a:cs typeface="Times New Roman" pitchFamily="18" charset="0"/>
                </a:rPr>
                <a:t>2</a:t>
              </a:r>
              <a:endPara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03572C1-B766-40E4-A3A9-7CF6B005C7FD}"/>
              </a:ext>
            </a:extLst>
          </p:cNvPr>
          <p:cNvGrpSpPr/>
          <p:nvPr/>
        </p:nvGrpSpPr>
        <p:grpSpPr>
          <a:xfrm>
            <a:off x="2099066" y="5648466"/>
            <a:ext cx="545132" cy="707886"/>
            <a:chOff x="6107201" y="4184551"/>
            <a:chExt cx="1566174" cy="2033771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1CC6C5ED-5045-410C-819E-69DBCFB0EA3C}"/>
                </a:ext>
              </a:extLst>
            </p:cNvPr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TextBox 49">
              <a:extLst>
                <a:ext uri="{FF2B5EF4-FFF2-40B4-BE49-F238E27FC236}">
                  <a16:creationId xmlns:a16="http://schemas.microsoft.com/office/drawing/2014/main" id="{C3B3974C-5534-4BB6-93E4-7FBFF1A8D5D9}"/>
                </a:ext>
              </a:extLst>
            </p:cNvPr>
            <p:cNvSpPr txBox="1"/>
            <p:nvPr/>
          </p:nvSpPr>
          <p:spPr>
            <a:xfrm flipH="1">
              <a:off x="6929358" y="4184551"/>
              <a:ext cx="642935" cy="2033771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/>
                  <a:ea typeface="微软雅黑" pitchFamily="34" charset="-122"/>
                  <a:cs typeface="Times New Roman" pitchFamily="18" charset="0"/>
                </a:rPr>
                <a:t>3</a:t>
              </a:r>
              <a:endPara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816A507-2EDD-4408-B806-746B8749CE6A}"/>
              </a:ext>
            </a:extLst>
          </p:cNvPr>
          <p:cNvSpPr/>
          <p:nvPr/>
        </p:nvSpPr>
        <p:spPr>
          <a:xfrm>
            <a:off x="1892047" y="2123722"/>
            <a:ext cx="84079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快递鸟与多家快递公司合作推出电子面单打印方案，方案模式包括两种：快递公司原有月结模式、快递鸟模式。快递鸟模式发货用户可通过快递鸟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API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直接申请电子面单服务，合作快递公司审核开通客户账号，如客户不使用运费月结服务，接通快递鸟电子面单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API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后，即可直接下单顺丰、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EMS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、德邦和宅急送等公司面单，无需申请开通其他服务。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9314B9-FAD5-4727-9626-12C7D62B631D}"/>
              </a:ext>
            </a:extLst>
          </p:cNvPr>
          <p:cNvSpPr/>
          <p:nvPr/>
        </p:nvSpPr>
        <p:spPr>
          <a:xfrm>
            <a:off x="2003747" y="154130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D3F41"/>
                </a:solidFill>
                <a:latin typeface="微软雅黑"/>
                <a:cs typeface="微软雅黑"/>
              </a:rPr>
              <a:t>快递鸟电子面单接入：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340463"/>
      </p:ext>
    </p:extLst>
  </p:cSld>
  <p:clrMapOvr>
    <a:masterClrMapping/>
  </p:clrMapOvr>
  <p:transition spd="slow" advClick="0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71F65"/>
                </a:solidFill>
              </a:rPr>
              <a:t>2-2 </a:t>
            </a:r>
            <a:r>
              <a:rPr lang="zh-CN" altLang="en-US" dirty="0"/>
              <a:t>预约取件</a:t>
            </a:r>
            <a:endParaRPr lang="zh-CN" altLang="en-US" dirty="0">
              <a:solidFill>
                <a:srgbClr val="071F65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84260" y="1555538"/>
            <a:ext cx="1915909" cy="1072122"/>
            <a:chOff x="2384260" y="1555538"/>
            <a:chExt cx="1915909" cy="1072122"/>
          </a:xfrm>
        </p:grpSpPr>
        <p:sp>
          <p:nvSpPr>
            <p:cNvPr id="13" name="矩形 12"/>
            <p:cNvSpPr/>
            <p:nvPr/>
          </p:nvSpPr>
          <p:spPr>
            <a:xfrm>
              <a:off x="2384260" y="2258328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457200">
                <a:defRPr/>
              </a:pPr>
              <a:r>
                <a:rPr lang="en-US" altLang="zh-CN" b="1" dirty="0">
                  <a:solidFill>
                    <a:srgbClr val="3D3F41"/>
                  </a:solidFill>
                </a:rPr>
                <a:t>Comprehensive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60401" y="1555538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D3F41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全面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38859" y="1324283"/>
            <a:ext cx="7119202" cy="2540091"/>
            <a:chOff x="4238859" y="1324283"/>
            <a:chExt cx="7119202" cy="2540091"/>
          </a:xfrm>
        </p:grpSpPr>
        <p:sp>
          <p:nvSpPr>
            <p:cNvPr id="11" name="矩形 3"/>
            <p:cNvSpPr/>
            <p:nvPr/>
          </p:nvSpPr>
          <p:spPr>
            <a:xfrm>
              <a:off x="5032196" y="1883692"/>
              <a:ext cx="6294173" cy="183642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" fmla="*/ 433137 w 5688632"/>
                <a:gd name="connsiteY0" fmla="*/ 12032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433137 w 5688632"/>
                <a:gd name="connsiteY4" fmla="*/ 12032 h 20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3005B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直角三角形 2"/>
            <p:cNvSpPr/>
            <p:nvPr/>
          </p:nvSpPr>
          <p:spPr>
            <a:xfrm rot="17117050" flipH="1">
              <a:off x="5042291" y="2515071"/>
              <a:ext cx="1386578" cy="131202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" fmla="*/ 0 w 1625488"/>
                <a:gd name="connsiteY0" fmla="*/ 1842558 h 1842558"/>
                <a:gd name="connsiteX1" fmla="*/ 0 w 1625488"/>
                <a:gd name="connsiteY1" fmla="*/ 0 h 1842558"/>
                <a:gd name="connsiteX2" fmla="*/ 1625488 w 1625488"/>
                <a:gd name="connsiteY2" fmla="*/ 843012 h 1842558"/>
                <a:gd name="connsiteX3" fmla="*/ 0 w 1625488"/>
                <a:gd name="connsiteY3" fmla="*/ 1842558 h 1842558"/>
                <a:gd name="connsiteX0" fmla="*/ 0 w 1690209"/>
                <a:gd name="connsiteY0" fmla="*/ 1842558 h 1842558"/>
                <a:gd name="connsiteX1" fmla="*/ 0 w 1690209"/>
                <a:gd name="connsiteY1" fmla="*/ 0 h 1842558"/>
                <a:gd name="connsiteX2" fmla="*/ 1690209 w 1690209"/>
                <a:gd name="connsiteY2" fmla="*/ 149753 h 1842558"/>
                <a:gd name="connsiteX3" fmla="*/ 0 w 1690209"/>
                <a:gd name="connsiteY3" fmla="*/ 1842558 h 18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071F65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4412243" y="1601798"/>
              <a:ext cx="176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全面即是王道</a:t>
              </a: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gray">
            <a:xfrm>
              <a:off x="6496249" y="2263409"/>
              <a:ext cx="4861812" cy="1138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 defTabSz="457200">
                <a:defRPr/>
              </a:pPr>
              <a:r>
                <a:rPr lang="zh-CN" altLang="en-US" dirty="0">
                  <a:solidFill>
                    <a:srgbClr val="3D3F41"/>
                  </a:solidFill>
                  <a:latin typeface="微软雅黑"/>
                  <a:cs typeface="微软雅黑"/>
                </a:rPr>
                <a:t>买家轨迹更全面，每天定时定点系统通知快递员上门拉货，买家即可知晓包裹的出库时间，预判收到包裹的时间，提升买家服务。</a:t>
              </a:r>
              <a:endParaRPr lang="en-US" altLang="zh-CN" dirty="0">
                <a:solidFill>
                  <a:srgbClr val="3D3F41"/>
                </a:solidFill>
                <a:latin typeface="微软雅黑"/>
                <a:cs typeface="微软雅黑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06779" y="3596733"/>
            <a:ext cx="7099763" cy="2563781"/>
            <a:chOff x="1706779" y="3596733"/>
            <a:chExt cx="7099763" cy="2563781"/>
          </a:xfrm>
        </p:grpSpPr>
        <p:sp>
          <p:nvSpPr>
            <p:cNvPr id="19" name="矩形 3"/>
            <p:cNvSpPr/>
            <p:nvPr/>
          </p:nvSpPr>
          <p:spPr>
            <a:xfrm>
              <a:off x="2481477" y="4180934"/>
              <a:ext cx="6325065" cy="1819058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" fmla="*/ 433137 w 5688632"/>
                <a:gd name="connsiteY0" fmla="*/ 12032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433137 w 5688632"/>
                <a:gd name="connsiteY4" fmla="*/ 12032 h 20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 marL="0" marR="0" lvl="0" indent="0" algn="l" defTabSz="4572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A3005B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直角三角形 2"/>
            <p:cNvSpPr/>
            <p:nvPr/>
          </p:nvSpPr>
          <p:spPr>
            <a:xfrm rot="17117050" flipH="1">
              <a:off x="2486725" y="4791148"/>
              <a:ext cx="1408213" cy="1330520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" fmla="*/ 0 w 1625488"/>
                <a:gd name="connsiteY0" fmla="*/ 1842558 h 1842558"/>
                <a:gd name="connsiteX1" fmla="*/ 0 w 1625488"/>
                <a:gd name="connsiteY1" fmla="*/ 0 h 1842558"/>
                <a:gd name="connsiteX2" fmla="*/ 1625488 w 1625488"/>
                <a:gd name="connsiteY2" fmla="*/ 843012 h 1842558"/>
                <a:gd name="connsiteX3" fmla="*/ 0 w 1625488"/>
                <a:gd name="connsiteY3" fmla="*/ 1842558 h 1842558"/>
                <a:gd name="connsiteX0" fmla="*/ 0 w 1690209"/>
                <a:gd name="connsiteY0" fmla="*/ 1842558 h 1842558"/>
                <a:gd name="connsiteX1" fmla="*/ 0 w 1690209"/>
                <a:gd name="connsiteY1" fmla="*/ 0 h 1842558"/>
                <a:gd name="connsiteX2" fmla="*/ 1690209 w 1690209"/>
                <a:gd name="connsiteY2" fmla="*/ 149753 h 1842558"/>
                <a:gd name="connsiteX3" fmla="*/ 0 w 1690209"/>
                <a:gd name="connsiteY3" fmla="*/ 1842558 h 18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706779" y="3596733"/>
              <a:ext cx="2314575" cy="1370012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071F65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1826101" y="4071203"/>
              <a:ext cx="1867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2"/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rPr>
                <a:t>简单即是美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gray">
            <a:xfrm>
              <a:off x="4076173" y="4643579"/>
              <a:ext cx="4556240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lvl="0" indent="0">
                <a:defRPr/>
              </a:pPr>
              <a:r>
                <a:rPr lang="zh-CN" altLang="en-US" dirty="0">
                  <a:solidFill>
                    <a:srgbClr val="3D3F41"/>
                  </a:solidFill>
                  <a:latin typeface="微软雅黑"/>
                  <a:cs typeface="微软雅黑"/>
                </a:rPr>
                <a:t>发货管理更简单，快递公司按用户预约时间，准时安排快递员上门揽收快递轻松处理发货计划。</a:t>
              </a:r>
              <a:endParaRPr lang="en-US" altLang="zh-CN" dirty="0">
                <a:solidFill>
                  <a:srgbClr val="3D3F41"/>
                </a:solidFill>
                <a:latin typeface="微软雅黑"/>
                <a:cs typeface="微软雅黑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99064" y="1468140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Black"/>
                <a:ea typeface="微软雅黑"/>
                <a:cs typeface="+mn-cs"/>
              </a:rPr>
              <a:t>1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Black"/>
              <a:ea typeface="微软雅黑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87759" y="3773907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Black"/>
                <a:ea typeface="微软雅黑"/>
                <a:cs typeface="+mn-cs"/>
              </a:rPr>
              <a:t>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Black"/>
              <a:ea typeface="微软雅黑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3ADDE17-074E-4B3C-A0C7-3DF93D0FF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C0E210-58F5-4D2F-AB4A-2A29BA6FD158}"/>
              </a:ext>
            </a:extLst>
          </p:cNvPr>
          <p:cNvGrpSpPr/>
          <p:nvPr/>
        </p:nvGrpSpPr>
        <p:grpSpPr>
          <a:xfrm>
            <a:off x="69752" y="3883014"/>
            <a:ext cx="1415772" cy="1050294"/>
            <a:chOff x="2660401" y="1555538"/>
            <a:chExt cx="1415772" cy="105029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4441209-BF7C-4418-8B96-F6B93D0D3C9C}"/>
                </a:ext>
              </a:extLst>
            </p:cNvPr>
            <p:cNvSpPr/>
            <p:nvPr/>
          </p:nvSpPr>
          <p:spPr>
            <a:xfrm>
              <a:off x="2936023" y="2236500"/>
              <a:ext cx="9412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srgbClr val="3D3F41"/>
                  </a:solidFill>
                  <a:latin typeface="Arial"/>
                  <a:ea typeface="微软雅黑"/>
                </a:rPr>
                <a:t>Simple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3F4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5D1C35F-EDFA-4467-B7C3-8CA22D9A78FF}"/>
                </a:ext>
              </a:extLst>
            </p:cNvPr>
            <p:cNvSpPr txBox="1"/>
            <p:nvPr/>
          </p:nvSpPr>
          <p:spPr>
            <a:xfrm>
              <a:off x="2660401" y="1555538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b="1" dirty="0">
                  <a:solidFill>
                    <a:srgbClr val="3D3F41">
                      <a:lumMod val="60000"/>
                      <a:lumOff val="40000"/>
                    </a:srgbClr>
                  </a:solidFill>
                  <a:latin typeface="Arial"/>
                  <a:ea typeface="微软雅黑"/>
                </a:rPr>
                <a:t>简单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D3F4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88489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71F65"/>
                </a:solidFill>
              </a:rPr>
              <a:t>2-3 </a:t>
            </a:r>
            <a:r>
              <a:rPr lang="zh-CN" altLang="en-US" dirty="0">
                <a:solidFill>
                  <a:srgbClr val="071F65"/>
                </a:solidFill>
              </a:rPr>
              <a:t>物流查询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A680B-B80A-2545-AB30-B9870FE905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F41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D3F41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D610D048-4818-46BD-92BB-BEE09D81F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" y="83558"/>
            <a:ext cx="972000" cy="972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D1294A5-A213-4150-B0C4-9E3417427CC3}"/>
              </a:ext>
            </a:extLst>
          </p:cNvPr>
          <p:cNvSpPr/>
          <p:nvPr/>
        </p:nvSpPr>
        <p:spPr>
          <a:xfrm>
            <a:off x="7119891" y="1949093"/>
            <a:ext cx="4985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  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①物流查询需对接许多物流公司，各家接口不一致，我们接入快递鸟物流轨迹接口，一次性接入多家物流轨迹查询服务。</a:t>
            </a:r>
            <a:endParaRPr lang="en-US" altLang="zh-CN" dirty="0">
              <a:solidFill>
                <a:srgbClr val="444444"/>
              </a:solidFill>
              <a:latin typeface="Tahoma" panose="020B0604030504040204" pitchFamily="34" charset="0"/>
            </a:endParaRPr>
          </a:p>
          <a:p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 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②收发货有保证，可以实时查询物流轨迹，掌握货物当前状态。</a:t>
            </a:r>
            <a:endParaRPr lang="en-US" altLang="zh-CN" dirty="0">
              <a:solidFill>
                <a:srgbClr val="444444"/>
              </a:solidFill>
              <a:latin typeface="Tahoma" panose="020B0604030504040204" pitchFamily="34" charset="0"/>
            </a:endParaRPr>
          </a:p>
          <a:p>
            <a:r>
              <a:rPr lang="en-US" altLang="zh-CN" dirty="0">
                <a:solidFill>
                  <a:srgbClr val="444444"/>
                </a:solidFill>
                <a:latin typeface="Tahoma" panose="020B0604030504040204" pitchFamily="34" charset="0"/>
              </a:rPr>
              <a:t> 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③减少问题件，及时处理问题件，跟进问题件提升签收率，提高资金回收率。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6E074-21AB-45AE-A797-07C26F6C8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1550"/>
            <a:ext cx="7119891" cy="366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23934"/>
      </p:ext>
    </p:extLst>
  </p:cSld>
  <p:clrMapOvr>
    <a:masterClrMapping/>
  </p:clrMapOvr>
  <p:transition spd="slow" advClick="0" advTm="0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9PPBG">
  <a:themeElements>
    <a:clrScheme name="自定义 1">
      <a:dk1>
        <a:srgbClr val="3D3F41"/>
      </a:dk1>
      <a:lt1>
        <a:srgbClr val="FFFFFF"/>
      </a:lt1>
      <a:dk2>
        <a:srgbClr val="454749"/>
      </a:dk2>
      <a:lt2>
        <a:srgbClr val="FFFFFF"/>
      </a:lt2>
      <a:accent1>
        <a:srgbClr val="A3005B"/>
      </a:accent1>
      <a:accent2>
        <a:srgbClr val="A57DA5"/>
      </a:accent2>
      <a:accent3>
        <a:srgbClr val="706A80"/>
      </a:accent3>
      <a:accent4>
        <a:srgbClr val="C09468"/>
      </a:accent4>
      <a:accent5>
        <a:srgbClr val="98C7DC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1204</Words>
  <Application>Microsoft Office PowerPoint</Application>
  <PresentationFormat>宽屏</PresentationFormat>
  <Paragraphs>128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BlinkMacSystemFont</vt:lpstr>
      <vt:lpstr>PingFang SC</vt:lpstr>
      <vt:lpstr>等线</vt:lpstr>
      <vt:lpstr>等线 Light</vt:lpstr>
      <vt:lpstr>微软雅黑</vt:lpstr>
      <vt:lpstr>幼圆</vt:lpstr>
      <vt:lpstr>Arial</vt:lpstr>
      <vt:lpstr>Arial Black</vt:lpstr>
      <vt:lpstr>Calibri</vt:lpstr>
      <vt:lpstr>Tahoma</vt:lpstr>
      <vt:lpstr>Wingdings 2</vt:lpstr>
      <vt:lpstr>Office 主题​​</vt:lpstr>
      <vt:lpstr>A000120140530A99PPBG</vt:lpstr>
      <vt:lpstr>PowerPoint 演示文稿</vt:lpstr>
      <vt:lpstr>目录</vt:lpstr>
      <vt:lpstr>PowerPoint 演示文稿</vt:lpstr>
      <vt:lpstr>1-1 数据分析</vt:lpstr>
      <vt:lpstr>1-2 引出课题</vt:lpstr>
      <vt:lpstr>PowerPoint 演示文稿</vt:lpstr>
      <vt:lpstr>2-1 电子面单</vt:lpstr>
      <vt:lpstr>2-2 预约取件</vt:lpstr>
      <vt:lpstr>2-3 物流查询</vt:lpstr>
      <vt:lpstr>PowerPoint 演示文稿</vt:lpstr>
      <vt:lpstr>3-1 C# Winform</vt:lpstr>
      <vt:lpstr>3-2 数据库技术</vt:lpstr>
      <vt:lpstr>PowerPoint 演示文稿</vt:lpstr>
      <vt:lpstr>4-1 语音识别技术</vt:lpstr>
      <vt:lpstr>PowerPoint 演示文稿</vt:lpstr>
      <vt:lpstr>5-1 SWOT分析法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更多精品：http://shop248912786.taobao.com</dc:title>
  <dc:subject>更多精品：http://shop248912786.taobao.com</dc:subject>
  <dc:creator>淘宝---解忧素材</dc:creator>
  <cp:keywords>更多精品：http:/shop248912786.taobao.com</cp:keywords>
  <cp:lastModifiedBy>付 浩</cp:lastModifiedBy>
  <cp:revision>64</cp:revision>
  <dcterms:created xsi:type="dcterms:W3CDTF">2016-07-01T07:39:27Z</dcterms:created>
  <dcterms:modified xsi:type="dcterms:W3CDTF">2020-06-20T08:09:31Z</dcterms:modified>
</cp:coreProperties>
</file>